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6" r:id="rId2"/>
    <p:sldId id="257" r:id="rId3"/>
    <p:sldId id="258" r:id="rId4"/>
    <p:sldId id="259" r:id="rId5"/>
    <p:sldId id="260" r:id="rId6"/>
    <p:sldId id="262" r:id="rId7"/>
    <p:sldId id="263" r:id="rId8"/>
    <p:sldId id="264" r:id="rId9"/>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3" autoAdjust="0"/>
    <p:restoredTop sz="77622" autoAdjust="0"/>
  </p:normalViewPr>
  <p:slideViewPr>
    <p:cSldViewPr snapToGrid="0">
      <p:cViewPr varScale="1">
        <p:scale>
          <a:sx n="122" d="100"/>
          <a:sy n="122" d="100"/>
        </p:scale>
        <p:origin x="1548" y="108"/>
      </p:cViewPr>
      <p:guideLst/>
    </p:cSldViewPr>
  </p:slideViewPr>
  <p:notesTextViewPr>
    <p:cViewPr>
      <p:scale>
        <a:sx n="1" d="1"/>
        <a:sy n="1" d="1"/>
      </p:scale>
      <p:origin x="0" y="0"/>
    </p:cViewPr>
  </p:notesTextViewPr>
  <p:notesViewPr>
    <p:cSldViewPr snapToGrid="0">
      <p:cViewPr varScale="1">
        <p:scale>
          <a:sx n="119" d="100"/>
          <a:sy n="119" d="100"/>
        </p:scale>
        <p:origin x="3900"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B14C0CBC-2FAD-4DE0-92F3-163D55E38F5D}" type="datetimeFigureOut">
              <a:rPr lang="en-US" smtClean="0"/>
              <a:t>7/20/2023</a:t>
            </a:fld>
            <a:endParaRPr lang="en-US" dirty="0"/>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7346E013-2930-4EA5-AC72-3B5C8A0C2A6D}" type="slidenum">
              <a:rPr lang="en-US" smtClean="0"/>
              <a:t>‹#›</a:t>
            </a:fld>
            <a:endParaRPr lang="en-US" dirty="0"/>
          </a:p>
        </p:txBody>
      </p:sp>
    </p:spTree>
    <p:extLst>
      <p:ext uri="{BB962C8B-B14F-4D97-AF65-F5344CB8AC3E}">
        <p14:creationId xmlns:p14="http://schemas.microsoft.com/office/powerpoint/2010/main" val="1832036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quick intro</a:t>
            </a:r>
          </a:p>
          <a:p>
            <a:pPr marL="173422" indent="-173422">
              <a:buFont typeface="Arial" panose="020B0604020202020204" pitchFamily="34" charset="0"/>
              <a:buChar char="•"/>
            </a:pPr>
            <a:r>
              <a:rPr lang="en-US" dirty="0"/>
              <a:t>Quick intro of participants</a:t>
            </a:r>
          </a:p>
          <a:p>
            <a:pPr marL="173422" indent="-173422">
              <a:buFont typeface="Arial" panose="020B0604020202020204" pitchFamily="34" charset="0"/>
              <a:buChar char="•"/>
            </a:pPr>
            <a:r>
              <a:rPr lang="en-US" dirty="0"/>
              <a:t>FRS disclaimer</a:t>
            </a:r>
          </a:p>
          <a:p>
            <a:pPr marL="173422" indent="-173422">
              <a:buFont typeface="Arial" panose="020B0604020202020204" pitchFamily="34" charset="0"/>
              <a:buChar char="•"/>
            </a:pPr>
            <a:r>
              <a:rPr lang="en-US" dirty="0"/>
              <a:t>Have a dialog today. Share top of mind thoughts, ask challenging questions, and go with your gut abut the content I’m sharing today</a:t>
            </a:r>
          </a:p>
          <a:p>
            <a:pPr marL="173422" indent="-173422">
              <a:buFont typeface="Arial" panose="020B0604020202020204" pitchFamily="34" charset="0"/>
              <a:buChar char="•"/>
            </a:pPr>
            <a:r>
              <a:rPr lang="en-US" dirty="0"/>
              <a:t>I may call on you directly. That is simply to get those top of mind thoughts and keep you engaged. Certainly not to put you on the spot.</a:t>
            </a:r>
          </a:p>
          <a:p>
            <a:pPr marL="173422" indent="-173422">
              <a:buFont typeface="Arial" panose="020B0604020202020204" pitchFamily="34" charset="0"/>
              <a:buChar char="•"/>
            </a:pPr>
            <a:r>
              <a:rPr lang="en-US" dirty="0"/>
              <a:t>You can pass if you like with no harm done.</a:t>
            </a:r>
          </a:p>
          <a:p>
            <a:pPr marL="173422" indent="-173422">
              <a:buFont typeface="Arial" panose="020B0604020202020204" pitchFamily="34" charset="0"/>
              <a:buChar char="•"/>
            </a:pPr>
            <a:endParaRPr lang="en-US" dirty="0"/>
          </a:p>
          <a:p>
            <a:pPr marL="173422" indent="-173422">
              <a:buFont typeface="Arial" panose="020B0604020202020204" pitchFamily="34" charset="0"/>
              <a:buChar char="•"/>
            </a:pPr>
            <a:r>
              <a:rPr lang="en-US" dirty="0"/>
              <a:t>Set Participant Expectations</a:t>
            </a:r>
          </a:p>
          <a:p>
            <a:pPr marL="173422" indent="-173422">
              <a:buFont typeface="Arial" panose="020B0604020202020204" pitchFamily="34" charset="0"/>
              <a:buChar char="•"/>
            </a:pPr>
            <a:r>
              <a:rPr lang="en-US" dirty="0"/>
              <a:t>Anything you want to discuss today to determine if I can provide that or point you in the right direction</a:t>
            </a:r>
          </a:p>
          <a:p>
            <a:pPr marL="173422" indent="-173422">
              <a:buFont typeface="Arial" panose="020B0604020202020204" pitchFamily="34" charset="0"/>
              <a:buChar char="•"/>
            </a:pPr>
            <a:r>
              <a:rPr lang="en-US" dirty="0"/>
              <a:t>Any expectations today that would make this a valuable session for you?</a:t>
            </a:r>
          </a:p>
        </p:txBody>
      </p:sp>
      <p:sp>
        <p:nvSpPr>
          <p:cNvPr id="4" name="Slide Number Placeholder 3"/>
          <p:cNvSpPr>
            <a:spLocks noGrp="1"/>
          </p:cNvSpPr>
          <p:nvPr>
            <p:ph type="sldNum" sz="quarter" idx="5"/>
          </p:nvPr>
        </p:nvSpPr>
        <p:spPr/>
        <p:txBody>
          <a:bodyPr/>
          <a:lstStyle/>
          <a:p>
            <a:fld id="{7346E013-2930-4EA5-AC72-3B5C8A0C2A6D}" type="slidenum">
              <a:rPr lang="en-US" smtClean="0"/>
              <a:t>1</a:t>
            </a:fld>
            <a:endParaRPr lang="en-US" dirty="0"/>
          </a:p>
        </p:txBody>
      </p:sp>
    </p:spTree>
    <p:extLst>
      <p:ext uri="{BB962C8B-B14F-4D97-AF65-F5344CB8AC3E}">
        <p14:creationId xmlns:p14="http://schemas.microsoft.com/office/powerpoint/2010/main" val="2131673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Learning Outcomes</a:t>
            </a:r>
          </a:p>
          <a:p>
            <a:pPr defTabSz="924916"/>
            <a:r>
              <a:rPr lang="en-US" dirty="0"/>
              <a:t>By the end of our session, you will be familiar with basic </a:t>
            </a:r>
            <a:r>
              <a:rPr lang="en-US" dirty="0">
                <a:latin typeface="Calibri" panose="020F0502020204030204" pitchFamily="34" charset="0"/>
                <a:ea typeface="Calibri" panose="020F0502020204030204" pitchFamily="34" charset="0"/>
                <a:cs typeface="Times New Roman" panose="02020603050405020304" pitchFamily="18" charset="0"/>
              </a:rPr>
              <a:t>instructional design and adult learning theory to help you design resources that market your coaching practice  and build your coaching brand</a:t>
            </a:r>
          </a:p>
          <a:p>
            <a:endParaRPr lang="en-US" dirty="0"/>
          </a:p>
        </p:txBody>
      </p:sp>
      <p:sp>
        <p:nvSpPr>
          <p:cNvPr id="4" name="Slide Number Placeholder 3"/>
          <p:cNvSpPr>
            <a:spLocks noGrp="1"/>
          </p:cNvSpPr>
          <p:nvPr>
            <p:ph type="sldNum" sz="quarter" idx="5"/>
          </p:nvPr>
        </p:nvSpPr>
        <p:spPr/>
        <p:txBody>
          <a:bodyPr/>
          <a:lstStyle/>
          <a:p>
            <a:fld id="{7346E013-2930-4EA5-AC72-3B5C8A0C2A6D}" type="slidenum">
              <a:rPr lang="en-US" smtClean="0"/>
              <a:t>2</a:t>
            </a:fld>
            <a:endParaRPr lang="en-US" dirty="0"/>
          </a:p>
        </p:txBody>
      </p:sp>
    </p:spTree>
    <p:extLst>
      <p:ext uri="{BB962C8B-B14F-4D97-AF65-F5344CB8AC3E}">
        <p14:creationId xmlns:p14="http://schemas.microsoft.com/office/powerpoint/2010/main" val="8395713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3263" y="327025"/>
            <a:ext cx="5543550" cy="3117850"/>
          </a:xfrm>
        </p:spPr>
      </p:sp>
      <p:sp>
        <p:nvSpPr>
          <p:cNvPr id="3" name="Notes Placeholder 2"/>
          <p:cNvSpPr>
            <a:spLocks noGrp="1"/>
          </p:cNvSpPr>
          <p:nvPr>
            <p:ph type="body" idx="1"/>
          </p:nvPr>
        </p:nvSpPr>
        <p:spPr>
          <a:xfrm>
            <a:off x="507657" y="3617629"/>
            <a:ext cx="5922673" cy="5048218"/>
          </a:xfrm>
        </p:spPr>
        <p:txBody>
          <a:bodyPr/>
          <a:lstStyle/>
          <a:p>
            <a:pPr>
              <a:lnSpc>
                <a:spcPct val="107000"/>
              </a:lnSpc>
            </a:pPr>
            <a:r>
              <a:rPr lang="en-US" sz="1100" b="1" dirty="0">
                <a:latin typeface="Calibri Light" panose="020F0302020204030204" pitchFamily="34" charset="0"/>
                <a:ea typeface="Calibri" panose="020F0502020204030204" pitchFamily="34" charset="0"/>
                <a:cs typeface="Calibri Light" panose="020F0302020204030204" pitchFamily="34" charset="0"/>
              </a:rPr>
              <a:t>Adult Learning Theory and Its Impact on Marketing to Potential Clients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346843" indent="-346843">
              <a:lnSpc>
                <a:spcPct val="107000"/>
              </a:lnSpc>
              <a:buFont typeface="Symbol" panose="05050102010706020507" pitchFamily="18" charset="2"/>
              <a:buChar char=""/>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346843" indent="-346843">
              <a:lnSpc>
                <a:spcPct val="107000"/>
              </a:lnSpc>
              <a:buFont typeface="Symbol" panose="05050102010706020507" pitchFamily="18" charset="2"/>
              <a:buChar char=""/>
            </a:pPr>
            <a:r>
              <a:rPr lang="en-US" sz="1100" dirty="0">
                <a:latin typeface="Calibri" panose="020F0502020204030204" pitchFamily="34" charset="0"/>
                <a:ea typeface="Calibri" panose="020F0502020204030204" pitchFamily="34" charset="0"/>
                <a:cs typeface="Times New Roman" panose="02020603050405020304" pitchFamily="18" charset="0"/>
              </a:rPr>
              <a:t>Adults have life and professional experiences to draw from.</a:t>
            </a:r>
          </a:p>
          <a:p>
            <a:pPr marL="346843" indent="-346843">
              <a:lnSpc>
                <a:spcPct val="107000"/>
              </a:lnSpc>
              <a:buFont typeface="Symbol" panose="05050102010706020507" pitchFamily="18" charset="2"/>
              <a:buChar char=""/>
            </a:pPr>
            <a:r>
              <a:rPr lang="en-US" sz="1100" dirty="0">
                <a:latin typeface="Calibri" panose="020F0502020204030204" pitchFamily="34" charset="0"/>
                <a:ea typeface="Calibri" panose="020F0502020204030204" pitchFamily="34" charset="0"/>
                <a:cs typeface="Times New Roman" panose="02020603050405020304" pitchFamily="18" charset="0"/>
              </a:rPr>
              <a:t>Adult learners are informed by their experiences. This makes for a biased perspective on all learning.</a:t>
            </a:r>
          </a:p>
          <a:p>
            <a:pPr marL="346843" indent="-346843">
              <a:lnSpc>
                <a:spcPct val="107000"/>
              </a:lnSpc>
              <a:buFont typeface="Symbol" panose="05050102010706020507" pitchFamily="18" charset="2"/>
              <a:buChar char=""/>
            </a:pPr>
            <a:r>
              <a:rPr lang="en-US" sz="1100" dirty="0">
                <a:latin typeface="Calibri" panose="020F0502020204030204" pitchFamily="34" charset="0"/>
                <a:ea typeface="Calibri" panose="020F0502020204030204" pitchFamily="34" charset="0"/>
                <a:cs typeface="Times New Roman" panose="02020603050405020304" pitchFamily="18" charset="0"/>
              </a:rPr>
              <a:t>Their biases towards the content you present can be positive, open and welcoming or negative and cautious/critical.</a:t>
            </a:r>
          </a:p>
          <a:p>
            <a:pPr marL="751494" lvl="1" indent="-289036">
              <a:lnSpc>
                <a:spcPct val="107000"/>
              </a:lnSpc>
              <a:buFont typeface="Courier New" panose="02070309020205020404" pitchFamily="49" charset="0"/>
              <a:buChar char="o"/>
            </a:pPr>
            <a:r>
              <a:rPr lang="en-US" sz="11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Ask in Chat:</a:t>
            </a:r>
            <a:r>
              <a:rPr lang="en-US" sz="1100" dirty="0">
                <a:latin typeface="Calibri" panose="020F0502020204030204" pitchFamily="34" charset="0"/>
                <a:ea typeface="Calibri" panose="020F0502020204030204" pitchFamily="34" charset="0"/>
                <a:cs typeface="Times New Roman" panose="02020603050405020304" pitchFamily="18" charset="0"/>
              </a:rPr>
              <a:t> (responses in discussion or in chat) What could be some biases potential clients might have towards coaching or your coaching methodology, in particular?</a:t>
            </a:r>
          </a:p>
          <a:p>
            <a:pPr marL="346843" indent="-346843">
              <a:lnSpc>
                <a:spcPct val="107000"/>
              </a:lnSpc>
              <a:buFont typeface="Symbol" panose="05050102010706020507" pitchFamily="18" charset="2"/>
              <a:buChar char=""/>
            </a:pPr>
            <a:r>
              <a:rPr lang="en-US" sz="1100" dirty="0">
                <a:latin typeface="Calibri" panose="020F0502020204030204" pitchFamily="34" charset="0"/>
                <a:ea typeface="Calibri" panose="020F0502020204030204" pitchFamily="34" charset="0"/>
                <a:cs typeface="Times New Roman" panose="02020603050405020304" pitchFamily="18" charset="0"/>
              </a:rPr>
              <a:t>Adults will transform what they learn and make it their own. They won’t duplicate your approach or content exactly.</a:t>
            </a:r>
          </a:p>
          <a:p>
            <a:pPr marL="346843" indent="-346843">
              <a:lnSpc>
                <a:spcPct val="107000"/>
              </a:lnSpc>
              <a:buFont typeface="Symbol" panose="05050102010706020507" pitchFamily="18" charset="2"/>
              <a:buChar char=""/>
            </a:pPr>
            <a:r>
              <a:rPr lang="en-US" sz="1100" dirty="0">
                <a:latin typeface="Calibri" panose="020F0502020204030204" pitchFamily="34" charset="0"/>
                <a:ea typeface="Calibri" panose="020F0502020204030204" pitchFamily="34" charset="0"/>
                <a:cs typeface="Times New Roman" panose="02020603050405020304" pitchFamily="18" charset="0"/>
              </a:rPr>
              <a:t>Adults value utility. Adults desire useful tools to solve problems. They also value clear and concise instruction and explanations. </a:t>
            </a:r>
          </a:p>
          <a:p>
            <a:pPr marL="751494" lvl="1" indent="-289036">
              <a:lnSpc>
                <a:spcPct val="107000"/>
              </a:lnSpc>
              <a:buFont typeface="Courier New" panose="02070309020205020404" pitchFamily="49" charset="0"/>
              <a:buChar char="o"/>
            </a:pPr>
            <a:r>
              <a:rPr lang="en-US" sz="11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Ask in Chat:</a:t>
            </a:r>
            <a:r>
              <a:rPr lang="en-US" sz="1100" dirty="0">
                <a:latin typeface="Calibri" panose="020F0502020204030204" pitchFamily="34" charset="0"/>
                <a:ea typeface="Calibri" panose="020F0502020204030204" pitchFamily="34" charset="0"/>
                <a:cs typeface="Times New Roman" panose="02020603050405020304" pitchFamily="18" charset="0"/>
              </a:rPr>
              <a:t> What is one piece of content from your coaching approach that is a tool to solve a problem for your clients?</a:t>
            </a:r>
          </a:p>
          <a:p>
            <a:pPr marL="346843" indent="-346843">
              <a:lnSpc>
                <a:spcPct val="107000"/>
              </a:lnSpc>
              <a:buFont typeface="Symbol" panose="05050102010706020507" pitchFamily="18" charset="2"/>
              <a:buChar char=""/>
            </a:pPr>
            <a:r>
              <a:rPr lang="en-US" sz="1100" dirty="0">
                <a:latin typeface="Calibri" panose="020F0502020204030204" pitchFamily="34" charset="0"/>
                <a:ea typeface="Calibri" panose="020F0502020204030204" pitchFamily="34" charset="0"/>
                <a:cs typeface="Times New Roman" panose="02020603050405020304" pitchFamily="18" charset="0"/>
              </a:rPr>
              <a:t>Adults like flexibility and choices of how to learn. It gives them a sense of control. They are usually the boss.</a:t>
            </a:r>
          </a:p>
          <a:p>
            <a:pPr marL="346843" indent="-346843">
              <a:lnSpc>
                <a:spcPct val="107000"/>
              </a:lnSpc>
              <a:buFont typeface="Symbol" panose="05050102010706020507" pitchFamily="18" charset="2"/>
              <a:buChar char=""/>
            </a:pPr>
            <a:r>
              <a:rPr lang="en-US" sz="1100" dirty="0">
                <a:latin typeface="Calibri" panose="020F0502020204030204" pitchFamily="34" charset="0"/>
                <a:ea typeface="Calibri" panose="020F0502020204030204" pitchFamily="34" charset="0"/>
                <a:cs typeface="Times New Roman" panose="02020603050405020304" pitchFamily="18" charset="0"/>
              </a:rPr>
              <a:t>If adults have time, they will explore. Otherwise, they are most often trying to fix a problem and need to best tool that is easiest to learn.</a:t>
            </a:r>
          </a:p>
          <a:p>
            <a:pPr marL="751494" lvl="1" indent="-289036">
              <a:lnSpc>
                <a:spcPct val="107000"/>
              </a:lnSpc>
              <a:spcAft>
                <a:spcPts val="809"/>
              </a:spcAft>
              <a:buFont typeface="Courier New" panose="02070309020205020404" pitchFamily="49" charset="0"/>
              <a:buChar char="o"/>
            </a:pPr>
            <a:r>
              <a:rPr lang="en-US" sz="11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Ask in Chat: </a:t>
            </a:r>
            <a:r>
              <a:rPr lang="en-US" sz="1100" dirty="0">
                <a:latin typeface="Calibri" panose="020F0502020204030204" pitchFamily="34" charset="0"/>
                <a:ea typeface="Calibri" panose="020F0502020204030204" pitchFamily="34" charset="0"/>
                <a:cs typeface="Times New Roman" panose="02020603050405020304" pitchFamily="18" charset="0"/>
              </a:rPr>
              <a:t>What feedback have you gotten from your clients that your coaching methods or tools are easy to use or apply in their lives?</a:t>
            </a:r>
          </a:p>
          <a:p>
            <a:endParaRPr lang="en-US" dirty="0"/>
          </a:p>
          <a:p>
            <a:r>
              <a:rPr lang="en-US" dirty="0"/>
              <a:t>Transition: What key takeaways do you have from these adult learning principles when you thin about attracting clients? Here’s one more key takeaway I want for each of you…(say each person’s name)</a:t>
            </a:r>
          </a:p>
        </p:txBody>
      </p:sp>
      <p:sp>
        <p:nvSpPr>
          <p:cNvPr id="4" name="Slide Number Placeholder 3"/>
          <p:cNvSpPr>
            <a:spLocks noGrp="1"/>
          </p:cNvSpPr>
          <p:nvPr>
            <p:ph type="sldNum" sz="quarter" idx="5"/>
          </p:nvPr>
        </p:nvSpPr>
        <p:spPr/>
        <p:txBody>
          <a:bodyPr/>
          <a:lstStyle/>
          <a:p>
            <a:fld id="{7346E013-2930-4EA5-AC72-3B5C8A0C2A6D}" type="slidenum">
              <a:rPr lang="en-US" smtClean="0"/>
              <a:t>3</a:t>
            </a:fld>
            <a:endParaRPr lang="en-US" dirty="0"/>
          </a:p>
        </p:txBody>
      </p:sp>
    </p:spTree>
    <p:extLst>
      <p:ext uri="{BB962C8B-B14F-4D97-AF65-F5344CB8AC3E}">
        <p14:creationId xmlns:p14="http://schemas.microsoft.com/office/powerpoint/2010/main" val="1296154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Calibri Light" panose="020F0302020204030204" pitchFamily="34" charset="0"/>
                <a:ea typeface="Calibri" panose="020F0502020204030204" pitchFamily="34" charset="0"/>
                <a:cs typeface="Calibri Light" panose="020F0302020204030204" pitchFamily="34" charset="0"/>
              </a:rPr>
              <a:t>Adult Learning Theory and Its Impact on Marketing to Potential Clients</a:t>
            </a:r>
            <a:endParaRPr lang="en-US" dirty="0"/>
          </a:p>
          <a:p>
            <a:pPr defTabSz="924916">
              <a:defRPr/>
            </a:pPr>
            <a:endParaRPr lang="en-US" dirty="0"/>
          </a:p>
          <a:p>
            <a:pPr defTabSz="924916">
              <a:defRPr/>
            </a:pPr>
            <a:r>
              <a:rPr lang="en-US" dirty="0"/>
              <a:t>Key Takeaway: Identify the strengths, unique services, or areas of expertise in your coaching methods that will meet a potential client where they are?</a:t>
            </a:r>
          </a:p>
          <a:p>
            <a:endParaRPr lang="en-US" dirty="0"/>
          </a:p>
          <a:p>
            <a:r>
              <a:rPr lang="en-US" dirty="0"/>
              <a:t>Steak on grill: See the sizzle of your coaching methodology!!</a:t>
            </a:r>
          </a:p>
          <a:p>
            <a:r>
              <a:rPr lang="en-US" dirty="0"/>
              <a:t>Reveal: vegan barbecue with grilled veggies</a:t>
            </a:r>
          </a:p>
          <a:p>
            <a:endParaRPr lang="en-US" dirty="0"/>
          </a:p>
          <a:p>
            <a:pPr defTabSz="924916">
              <a:defRPr/>
            </a:pPr>
            <a:r>
              <a:rPr lang="en-US" b="1" dirty="0"/>
              <a:t>Ask:</a:t>
            </a:r>
            <a:r>
              <a:rPr lang="en-US" dirty="0"/>
              <a:t> What is the sizzle for your coaching practice? How can your coaching techniques serve your client? Why would someone want to be coached by you?</a:t>
            </a:r>
          </a:p>
          <a:p>
            <a:pPr defTabSz="924916">
              <a:defRPr/>
            </a:pPr>
            <a:endParaRPr lang="en-US" dirty="0"/>
          </a:p>
          <a:p>
            <a:pPr defTabSz="924916">
              <a:defRPr/>
            </a:pPr>
            <a:r>
              <a:rPr lang="en-US" dirty="0"/>
              <a:t>Transition: Now that you have them interested, how will you engage your clients as learners. Use proven learning strategies.</a:t>
            </a:r>
          </a:p>
          <a:p>
            <a:pPr defTabSz="924916">
              <a:defRPr/>
            </a:pPr>
            <a:endParaRPr lang="en-US" dirty="0"/>
          </a:p>
          <a:p>
            <a:pPr defTabSz="924916">
              <a:defRPr/>
            </a:pPr>
            <a:r>
              <a:rPr lang="en-US" dirty="0"/>
              <a:t>Next slide</a:t>
            </a:r>
          </a:p>
          <a:p>
            <a:endParaRPr lang="en-US" dirty="0"/>
          </a:p>
        </p:txBody>
      </p:sp>
      <p:sp>
        <p:nvSpPr>
          <p:cNvPr id="4" name="Slide Number Placeholder 3"/>
          <p:cNvSpPr>
            <a:spLocks noGrp="1"/>
          </p:cNvSpPr>
          <p:nvPr>
            <p:ph type="sldNum" sz="quarter" idx="5"/>
          </p:nvPr>
        </p:nvSpPr>
        <p:spPr/>
        <p:txBody>
          <a:bodyPr/>
          <a:lstStyle/>
          <a:p>
            <a:fld id="{7346E013-2930-4EA5-AC72-3B5C8A0C2A6D}" type="slidenum">
              <a:rPr lang="en-US" smtClean="0"/>
              <a:t>4</a:t>
            </a:fld>
            <a:endParaRPr lang="en-US" dirty="0"/>
          </a:p>
        </p:txBody>
      </p:sp>
    </p:spTree>
    <p:extLst>
      <p:ext uri="{BB962C8B-B14F-4D97-AF65-F5344CB8AC3E}">
        <p14:creationId xmlns:p14="http://schemas.microsoft.com/office/powerpoint/2010/main" val="866266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8600" y="171450"/>
            <a:ext cx="4132263" cy="2324100"/>
          </a:xfrm>
        </p:spPr>
      </p:sp>
      <p:sp>
        <p:nvSpPr>
          <p:cNvPr id="3" name="Notes Placeholder 2"/>
          <p:cNvSpPr>
            <a:spLocks noGrp="1"/>
          </p:cNvSpPr>
          <p:nvPr>
            <p:ph type="body" idx="1"/>
          </p:nvPr>
        </p:nvSpPr>
        <p:spPr>
          <a:xfrm>
            <a:off x="539890" y="2614914"/>
            <a:ext cx="6051601" cy="6500690"/>
          </a:xfrm>
        </p:spPr>
        <p:txBody>
          <a:bodyPr/>
          <a:lstStyle/>
          <a:p>
            <a:pPr>
              <a:lnSpc>
                <a:spcPct val="107000"/>
              </a:lnSpc>
            </a:pPr>
            <a:r>
              <a:rPr lang="en-US" sz="1100" b="1" dirty="0">
                <a:ea typeface="Calibri" panose="020F0502020204030204" pitchFamily="34" charset="0"/>
                <a:cs typeface="Times New Roman" panose="02020603050405020304" pitchFamily="18" charset="0"/>
              </a:rPr>
              <a:t>Learning Strategies </a:t>
            </a:r>
            <a:r>
              <a:rPr lang="en-US" sz="1100" b="1" dirty="0">
                <a:ea typeface="Calibri" panose="020F0502020204030204" pitchFamily="34" charset="0"/>
                <a:cs typeface="Calibri Light" panose="020F0302020204030204" pitchFamily="34" charset="0"/>
              </a:rPr>
              <a:t>to Engage Clients</a:t>
            </a:r>
            <a:endParaRPr lang="en-US" sz="1100" b="1"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endParaRPr lang="en-US" sz="1100" b="1"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100" b="1" u="sng" dirty="0">
                <a:latin typeface="Calibri" panose="020F0502020204030204" pitchFamily="34" charset="0"/>
                <a:ea typeface="Calibri" panose="020F0502020204030204" pitchFamily="34" charset="0"/>
                <a:cs typeface="Times New Roman" panose="02020603050405020304" pitchFamily="18" charset="0"/>
              </a:rPr>
              <a:t>Consider learning channels</a:t>
            </a:r>
            <a:r>
              <a:rPr lang="en-US" sz="1100" b="1" dirty="0">
                <a:latin typeface="Calibri" panose="020F0502020204030204" pitchFamily="34" charset="0"/>
                <a:ea typeface="Calibri" panose="020F0502020204030204" pitchFamily="34" charset="0"/>
                <a:cs typeface="Times New Roman" panose="02020603050405020304" pitchFamily="18" charset="0"/>
              </a:rPr>
              <a:t>: </a:t>
            </a:r>
            <a:r>
              <a:rPr lang="en-US" sz="1100" dirty="0">
                <a:latin typeface="Calibri" panose="020F0502020204030204" pitchFamily="34" charset="0"/>
                <a:ea typeface="Calibri" panose="020F0502020204030204" pitchFamily="34" charset="0"/>
                <a:cs typeface="Times New Roman" panose="02020603050405020304" pitchFamily="18" charset="0"/>
              </a:rPr>
              <a:t>Visual, Aural, and Kinesthetic/Experiential Articles, books, movies, podcasts, peer-to-peer interaction, lecture</a:t>
            </a:r>
          </a:p>
          <a:p>
            <a:pPr>
              <a:lnSpc>
                <a:spcPct val="107000"/>
              </a:lnSpc>
              <a:spcAft>
                <a:spcPts val="809"/>
              </a:spcAft>
            </a:pPr>
            <a:endParaRPr lang="en-US" sz="11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9"/>
              </a:spcAft>
            </a:pPr>
            <a:r>
              <a:rPr lang="en-US" sz="1100" b="1" u="sng" dirty="0">
                <a:latin typeface="Calibri" panose="020F0502020204030204" pitchFamily="34" charset="0"/>
                <a:ea typeface="Calibri" panose="020F0502020204030204" pitchFamily="34" charset="0"/>
                <a:cs typeface="Times New Roman" panose="02020603050405020304" pitchFamily="18" charset="0"/>
              </a:rPr>
              <a:t>Consider Cognitive Engagement</a:t>
            </a:r>
          </a:p>
          <a:p>
            <a:pPr>
              <a:lnSpc>
                <a:spcPct val="107000"/>
              </a:lnSpc>
              <a:spcAft>
                <a:spcPts val="809"/>
              </a:spcAft>
            </a:pPr>
            <a:r>
              <a:rPr lang="en-US" sz="1100" b="1" dirty="0">
                <a:latin typeface="Calibri" panose="020F0502020204030204" pitchFamily="34" charset="0"/>
                <a:ea typeface="Calibri" panose="020F0502020204030204" pitchFamily="34" charset="0"/>
                <a:cs typeface="Times New Roman" panose="02020603050405020304" pitchFamily="18" charset="0"/>
              </a:rPr>
              <a:t>Cognitive Engagement: </a:t>
            </a:r>
            <a:r>
              <a:rPr lang="en-US" sz="1100" dirty="0">
                <a:latin typeface="Calibri" panose="020F0502020204030204" pitchFamily="34" charset="0"/>
                <a:ea typeface="Calibri" panose="020F0502020204030204" pitchFamily="34" charset="0"/>
                <a:cs typeface="Times New Roman" panose="02020603050405020304" pitchFamily="18" charset="0"/>
              </a:rPr>
              <a:t>Getting the learners’ mind going with interesting concepts, images, text, posts, and (a)synchronous conversation and ways to create some learning expectations that need to be met like…….</a:t>
            </a:r>
            <a:endParaRPr lang="en-US" sz="11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9"/>
              </a:spcAft>
            </a:pPr>
            <a:endParaRPr lang="en-US" sz="1100"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9"/>
              </a:spcAft>
            </a:pPr>
            <a:r>
              <a:rPr lang="en-US" sz="1100" b="1" dirty="0">
                <a:latin typeface="Calibri" panose="020F0502020204030204" pitchFamily="34" charset="0"/>
                <a:ea typeface="Calibri" panose="020F0502020204030204" pitchFamily="34" charset="0"/>
                <a:cs typeface="Times New Roman" panose="02020603050405020304" pitchFamily="18" charset="0"/>
              </a:rPr>
              <a:t>Pre-and-Post Assessments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100" dirty="0">
                <a:latin typeface="Calibri" panose="020F0502020204030204" pitchFamily="34" charset="0"/>
                <a:ea typeface="Calibri" panose="020F0502020204030204" pitchFamily="34" charset="0"/>
                <a:cs typeface="Times New Roman" panose="02020603050405020304" pitchFamily="18" charset="0"/>
              </a:rPr>
              <a:t>Levels of proficiency – Rate how well you do X? Rate how well you do Y?</a:t>
            </a:r>
          </a:p>
          <a:p>
            <a:pPr marL="751494" lvl="1" indent="-289036">
              <a:lnSpc>
                <a:spcPct val="107000"/>
              </a:lnSpc>
              <a:buFont typeface="Courier New" panose="02070309020205020404" pitchFamily="49" charset="0"/>
              <a:buChar char="o"/>
            </a:pPr>
            <a:r>
              <a:rPr lang="en-US" sz="1100" dirty="0">
                <a:latin typeface="Calibri" panose="020F0502020204030204" pitchFamily="34" charset="0"/>
                <a:ea typeface="Calibri" panose="020F0502020204030204" pitchFamily="34" charset="0"/>
                <a:cs typeface="Times New Roman" panose="02020603050405020304" pitchFamily="18" charset="0"/>
              </a:rPr>
              <a:t>Help the learner baseline their knowledge of your coaching philosophy and methods</a:t>
            </a:r>
          </a:p>
          <a:p>
            <a:pPr marL="751494" lvl="1" indent="-289036">
              <a:lnSpc>
                <a:spcPct val="107000"/>
              </a:lnSpc>
              <a:spcAft>
                <a:spcPts val="809"/>
              </a:spcAft>
              <a:buFont typeface="Courier New" panose="02070309020205020404" pitchFamily="49" charset="0"/>
              <a:buChar char="o"/>
            </a:pPr>
            <a:r>
              <a:rPr lang="en-US" sz="1100" dirty="0">
                <a:latin typeface="Calibri" panose="020F0502020204030204" pitchFamily="34" charset="0"/>
                <a:ea typeface="Calibri" panose="020F0502020204030204" pitchFamily="34" charset="0"/>
                <a:cs typeface="Times New Roman" panose="02020603050405020304" pitchFamily="18" charset="0"/>
              </a:rPr>
              <a:t>After they learn your methods, test them again. Let them see their progress, acknowledge their progress on the way to learning your methods. Encourage them to take the next step!</a:t>
            </a:r>
          </a:p>
          <a:p>
            <a:pPr>
              <a:lnSpc>
                <a:spcPct val="107000"/>
              </a:lnSpc>
              <a:spcAft>
                <a:spcPts val="809"/>
              </a:spcAft>
            </a:pPr>
            <a:r>
              <a:rPr lang="en-US" sz="1100" b="1" dirty="0">
                <a:latin typeface="Calibri" panose="020F0502020204030204" pitchFamily="34" charset="0"/>
                <a:ea typeface="Calibri" panose="020F0502020204030204" pitchFamily="34" charset="0"/>
                <a:cs typeface="Times New Roman" panose="02020603050405020304" pitchFamily="18" charset="0"/>
              </a:rPr>
              <a:t>Quizzes:</a:t>
            </a:r>
            <a:r>
              <a:rPr lang="en-US" sz="1100" dirty="0">
                <a:latin typeface="Calibri" panose="020F0502020204030204" pitchFamily="34" charset="0"/>
                <a:ea typeface="Calibri" panose="020F0502020204030204" pitchFamily="34" charset="0"/>
                <a:cs typeface="Times New Roman" panose="02020603050405020304" pitchFamily="18" charset="0"/>
              </a:rPr>
              <a:t> Multiple Choice and True or False.</a:t>
            </a:r>
          </a:p>
          <a:p>
            <a:pPr marL="809301" lvl="1" indent="-346843">
              <a:lnSpc>
                <a:spcPct val="107000"/>
              </a:lnSpc>
              <a:spcAft>
                <a:spcPts val="809"/>
              </a:spcAft>
              <a:buFont typeface="Symbol" panose="05050102010706020507" pitchFamily="18" charset="2"/>
              <a:buChar char=""/>
            </a:pPr>
            <a:r>
              <a:rPr lang="en-US" sz="1100" dirty="0">
                <a:latin typeface="Calibri" panose="020F0502020204030204" pitchFamily="34" charset="0"/>
                <a:ea typeface="Calibri" panose="020F0502020204030204" pitchFamily="34" charset="0"/>
                <a:cs typeface="Times New Roman" panose="02020603050405020304" pitchFamily="18" charset="0"/>
              </a:rPr>
              <a:t>Allow learners to gauge their learning and give reinforcing guidance with all responses.</a:t>
            </a:r>
          </a:p>
          <a:p>
            <a:pPr marL="809301" lvl="1" indent="-346843">
              <a:lnSpc>
                <a:spcPct val="107000"/>
              </a:lnSpc>
              <a:spcAft>
                <a:spcPts val="809"/>
              </a:spcAft>
              <a:buFont typeface="Symbol" panose="05050102010706020507" pitchFamily="18" charset="2"/>
              <a:buChar char=""/>
            </a:pPr>
            <a:r>
              <a:rPr lang="en-US" sz="1100" dirty="0"/>
              <a:t>The answer is revealed with additional explanation for the answer.</a:t>
            </a:r>
            <a:r>
              <a:rPr lang="en-US" sz="1100" dirty="0">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9"/>
              </a:spcAft>
            </a:pPr>
            <a:r>
              <a:rPr lang="en-US" sz="1100" b="1" dirty="0">
                <a:latin typeface="Calibri" panose="020F0502020204030204" pitchFamily="34" charset="0"/>
                <a:ea typeface="Calibri" panose="020F0502020204030204" pitchFamily="34" charset="0"/>
                <a:cs typeface="Times New Roman" panose="02020603050405020304" pitchFamily="18" charset="0"/>
              </a:rPr>
              <a:t>Clear task instructions:</a:t>
            </a:r>
            <a:r>
              <a:rPr lang="en-US" sz="1100" dirty="0">
                <a:latin typeface="Calibri" panose="020F0502020204030204" pitchFamily="34" charset="0"/>
                <a:ea typeface="Calibri" panose="020F0502020204030204" pitchFamily="34" charset="0"/>
                <a:cs typeface="Times New Roman" panose="02020603050405020304" pitchFamily="18" charset="0"/>
              </a:rPr>
              <a:t> Break down new ways of thinking or doing into easy steps adults can learn and practice.</a:t>
            </a:r>
          </a:p>
          <a:p>
            <a:pPr>
              <a:lnSpc>
                <a:spcPct val="107000"/>
              </a:lnSpc>
              <a:spcAft>
                <a:spcPts val="809"/>
              </a:spcAft>
            </a:pPr>
            <a:r>
              <a:rPr lang="en-US" sz="1100" b="1" dirty="0">
                <a:latin typeface="Calibri" panose="020F0502020204030204" pitchFamily="34" charset="0"/>
                <a:ea typeface="Calibri" panose="020F0502020204030204" pitchFamily="34" charset="0"/>
                <a:cs typeface="Times New Roman" panose="02020603050405020304" pitchFamily="18" charset="0"/>
              </a:rPr>
              <a:t>Case studies:</a:t>
            </a:r>
            <a:r>
              <a:rPr lang="en-US" sz="1100" dirty="0">
                <a:latin typeface="Calibri" panose="020F0502020204030204" pitchFamily="34" charset="0"/>
                <a:ea typeface="Calibri" panose="020F0502020204030204" pitchFamily="34" charset="0"/>
                <a:cs typeface="Times New Roman" panose="02020603050405020304" pitchFamily="18" charset="0"/>
              </a:rPr>
              <a:t> Adults like stories in which they can see themselves.</a:t>
            </a:r>
          </a:p>
          <a:p>
            <a:pPr lvl="1">
              <a:lnSpc>
                <a:spcPct val="107000"/>
              </a:lnSpc>
              <a:spcAft>
                <a:spcPts val="809"/>
              </a:spcAft>
            </a:pPr>
            <a:r>
              <a:rPr lang="en-US" sz="1100" dirty="0">
                <a:latin typeface="Calibri" panose="020F0502020204030204" pitchFamily="34" charset="0"/>
                <a:ea typeface="Calibri" panose="020F0502020204030204" pitchFamily="34" charset="0"/>
                <a:cs typeface="Times New Roman" panose="02020603050405020304" pitchFamily="18" charset="0"/>
              </a:rPr>
              <a:t>Create case studies where the learner can put themselves into the circumstances of a coaching scenario and apply your coaching methods. Then allow them to compare their written approach with your expert feedback. (your response)</a:t>
            </a:r>
          </a:p>
          <a:p>
            <a:pPr>
              <a:lnSpc>
                <a:spcPct val="107000"/>
              </a:lnSpc>
              <a:spcAft>
                <a:spcPts val="809"/>
              </a:spcAft>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9"/>
              </a:spcAft>
            </a:pPr>
            <a:r>
              <a:rPr lang="en-US" sz="11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Ask:</a:t>
            </a:r>
            <a:r>
              <a:rPr lang="en-US" sz="1100" dirty="0">
                <a:latin typeface="Calibri" panose="020F0502020204030204" pitchFamily="34" charset="0"/>
                <a:ea typeface="Calibri" panose="020F0502020204030204" pitchFamily="34" charset="0"/>
                <a:cs typeface="Times New Roman" panose="02020603050405020304" pitchFamily="18" charset="0"/>
              </a:rPr>
              <a:t> Which learning strategies resonates with you if you were to offer your coaching techniques to others?</a:t>
            </a:r>
          </a:p>
          <a:p>
            <a:endParaRPr lang="en-US" sz="1100" dirty="0"/>
          </a:p>
        </p:txBody>
      </p:sp>
      <p:sp>
        <p:nvSpPr>
          <p:cNvPr id="4" name="Slide Number Placeholder 3"/>
          <p:cNvSpPr>
            <a:spLocks noGrp="1"/>
          </p:cNvSpPr>
          <p:nvPr>
            <p:ph type="sldNum" sz="quarter" idx="5"/>
          </p:nvPr>
        </p:nvSpPr>
        <p:spPr/>
        <p:txBody>
          <a:bodyPr/>
          <a:lstStyle/>
          <a:p>
            <a:fld id="{7346E013-2930-4EA5-AC72-3B5C8A0C2A6D}" type="slidenum">
              <a:rPr lang="en-US" smtClean="0"/>
              <a:t>5</a:t>
            </a:fld>
            <a:endParaRPr lang="en-US" dirty="0"/>
          </a:p>
        </p:txBody>
      </p:sp>
    </p:spTree>
    <p:extLst>
      <p:ext uri="{BB962C8B-B14F-4D97-AF65-F5344CB8AC3E}">
        <p14:creationId xmlns:p14="http://schemas.microsoft.com/office/powerpoint/2010/main" val="33827041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3263" y="366713"/>
            <a:ext cx="5543550" cy="3117850"/>
          </a:xfrm>
        </p:spPr>
      </p:sp>
      <p:sp>
        <p:nvSpPr>
          <p:cNvPr id="3" name="Notes Placeholder 2"/>
          <p:cNvSpPr>
            <a:spLocks noGrp="1"/>
          </p:cNvSpPr>
          <p:nvPr>
            <p:ph type="body" idx="1"/>
          </p:nvPr>
        </p:nvSpPr>
        <p:spPr>
          <a:xfrm>
            <a:off x="491542" y="3746132"/>
            <a:ext cx="6035485" cy="5026536"/>
          </a:xfrm>
        </p:spPr>
        <p:txBody>
          <a:bodyPr/>
          <a:lstStyle/>
          <a:p>
            <a:pPr>
              <a:lnSpc>
                <a:spcPct val="107000"/>
              </a:lnSpc>
            </a:pPr>
            <a:r>
              <a:rPr lang="en-US" sz="1100" b="1" dirty="0">
                <a:ea typeface="Calibri" panose="020F0502020204030204" pitchFamily="34" charset="0"/>
                <a:cs typeface="Times New Roman" panose="02020603050405020304" pitchFamily="18" charset="0"/>
              </a:rPr>
              <a:t>Learning Strategies </a:t>
            </a:r>
            <a:r>
              <a:rPr lang="en-US" sz="1100" b="1" dirty="0">
                <a:ea typeface="Calibri" panose="020F0502020204030204" pitchFamily="34" charset="0"/>
                <a:cs typeface="Calibri Light" panose="020F0302020204030204" pitchFamily="34" charset="0"/>
              </a:rPr>
              <a:t>to Engage Clients</a:t>
            </a:r>
            <a:endParaRPr lang="en-US" sz="1100" b="1"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endParaRPr lang="en-US" sz="1100" b="1"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100" b="1" u="sng" dirty="0">
                <a:latin typeface="Calibri" panose="020F0502020204030204" pitchFamily="34" charset="0"/>
                <a:ea typeface="Calibri" panose="020F0502020204030204" pitchFamily="34" charset="0"/>
                <a:cs typeface="Times New Roman" panose="02020603050405020304" pitchFamily="18" charset="0"/>
              </a:rPr>
              <a:t>More Consider Cognitive Engagement</a:t>
            </a:r>
          </a:p>
          <a:p>
            <a:pPr>
              <a:lnSpc>
                <a:spcPct val="107000"/>
              </a:lnSpc>
            </a:pPr>
            <a:r>
              <a:rPr lang="en-US" sz="1100" dirty="0"/>
              <a:t>Short duration content: YouTube videos, audio interviews, podcasts</a:t>
            </a:r>
          </a:p>
          <a:p>
            <a:pPr>
              <a:lnSpc>
                <a:spcPct val="107000"/>
              </a:lnSpc>
            </a:pPr>
            <a:r>
              <a:rPr lang="en-US" sz="1100" dirty="0">
                <a:latin typeface="Calibri" panose="020F0502020204030204" pitchFamily="34" charset="0"/>
                <a:ea typeface="Calibri" panose="020F0502020204030204" pitchFamily="34" charset="0"/>
                <a:cs typeface="Times New Roman" panose="02020603050405020304" pitchFamily="18" charset="0"/>
              </a:rPr>
              <a:t>Articles from reputable sources</a:t>
            </a:r>
          </a:p>
          <a:p>
            <a:pPr>
              <a:lnSpc>
                <a:spcPct val="107000"/>
              </a:lnSpc>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100" b="1" u="sng" dirty="0">
                <a:latin typeface="Calibri" panose="020F0502020204030204" pitchFamily="34" charset="0"/>
                <a:ea typeface="Calibri" panose="020F0502020204030204" pitchFamily="34" charset="0"/>
                <a:cs typeface="Times New Roman" panose="02020603050405020304" pitchFamily="18" charset="0"/>
              </a:rPr>
              <a:t>Consider Social Engagement</a:t>
            </a:r>
          </a:p>
          <a:p>
            <a:pPr>
              <a:lnSpc>
                <a:spcPct val="107000"/>
              </a:lnSpc>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100" b="1" dirty="0">
                <a:latin typeface="Calibri" panose="020F0502020204030204" pitchFamily="34" charset="0"/>
                <a:ea typeface="Calibri" panose="020F0502020204030204" pitchFamily="34" charset="0"/>
                <a:cs typeface="Times New Roman" panose="02020603050405020304" pitchFamily="18" charset="0"/>
              </a:rPr>
              <a:t>Community Building:</a:t>
            </a:r>
            <a:r>
              <a:rPr lang="en-US" sz="1100" dirty="0">
                <a:latin typeface="Calibri" panose="020F0502020204030204" pitchFamily="34" charset="0"/>
                <a:ea typeface="Calibri" panose="020F0502020204030204" pitchFamily="34" charset="0"/>
                <a:cs typeface="Times New Roman" panose="02020603050405020304" pitchFamily="18" charset="0"/>
              </a:rPr>
              <a:t> Adults like networking with others like them. Create communities of learners as a learning objective for your online coaching content.</a:t>
            </a:r>
          </a:p>
          <a:p>
            <a:endParaRPr lang="en-US" dirty="0"/>
          </a:p>
          <a:p>
            <a:r>
              <a:rPr lang="en-US" dirty="0"/>
              <a:t>Ask: what would be a distinct CoP you might create based on the focus of your practice?</a:t>
            </a:r>
          </a:p>
          <a:p>
            <a:pPr defTabSz="924916"/>
            <a:r>
              <a:rPr lang="en-US" dirty="0"/>
              <a:t>Ex: ADHD CoP, C-Suite CoP, Career Transition CoP</a:t>
            </a:r>
          </a:p>
          <a:p>
            <a:endParaRPr lang="en-US" dirty="0"/>
          </a:p>
          <a:p>
            <a:endParaRPr lang="en-US" dirty="0"/>
          </a:p>
          <a:p>
            <a:pPr defTabSz="924916"/>
            <a:r>
              <a:rPr lang="en-US" b="1" dirty="0">
                <a:latin typeface="Calibri" panose="020F0502020204030204" pitchFamily="34" charset="0"/>
                <a:ea typeface="Calibri" panose="020F0502020204030204" pitchFamily="34" charset="0"/>
                <a:cs typeface="Times New Roman" panose="02020603050405020304" pitchFamily="18" charset="0"/>
              </a:rPr>
              <a:t>Leverage Service Partners:</a:t>
            </a:r>
            <a:r>
              <a:rPr lang="en-US" dirty="0">
                <a:latin typeface="Calibri" panose="020F0502020204030204" pitchFamily="34" charset="0"/>
                <a:ea typeface="Calibri" panose="020F0502020204030204" pitchFamily="34" charset="0"/>
                <a:cs typeface="Times New Roman" panose="02020603050405020304" pitchFamily="18" charset="0"/>
              </a:rPr>
              <a:t> Find others you can partner with to add unique perspectives or services to your clients</a:t>
            </a:r>
          </a:p>
          <a:p>
            <a:pPr defTabSz="924916"/>
            <a:r>
              <a:rPr lang="en-US" dirty="0">
                <a:latin typeface="Calibri" panose="020F0502020204030204" pitchFamily="34" charset="0"/>
                <a:ea typeface="Calibri" panose="020F0502020204030204" pitchFamily="34" charset="0"/>
                <a:cs typeface="Times New Roman" panose="02020603050405020304" pitchFamily="18" charset="0"/>
              </a:rPr>
              <a:t>Ex: who in your network could be a partner to add value to your coaching services.</a:t>
            </a:r>
          </a:p>
          <a:p>
            <a:pPr defTabSz="924916"/>
            <a:r>
              <a:rPr lang="en-US" dirty="0">
                <a:latin typeface="Calibri" panose="020F0502020204030204" pitchFamily="34" charset="0"/>
                <a:ea typeface="Calibri" panose="020F0502020204030204" pitchFamily="34" charset="0"/>
                <a:cs typeface="Times New Roman" panose="02020603050405020304" pitchFamily="18" charset="0"/>
              </a:rPr>
              <a:t>Point: You may need to expand your network to simply know more people to consider this option.</a:t>
            </a:r>
          </a:p>
          <a:p>
            <a:pPr defTabSz="924916"/>
            <a:endParaRPr lang="en-US" dirty="0">
              <a:latin typeface="Calibri" panose="020F0502020204030204" pitchFamily="34" charset="0"/>
              <a:ea typeface="Calibri" panose="020F0502020204030204" pitchFamily="34" charset="0"/>
              <a:cs typeface="Times New Roman" panose="02020603050405020304" pitchFamily="18" charset="0"/>
            </a:endParaRPr>
          </a:p>
          <a:p>
            <a:pPr defTabSz="924916"/>
            <a:r>
              <a:rPr lang="en-US" dirty="0">
                <a:latin typeface="Calibri" panose="020F0502020204030204" pitchFamily="34" charset="0"/>
                <a:ea typeface="Calibri" panose="020F0502020204030204" pitchFamily="34" charset="0"/>
                <a:cs typeface="Times New Roman" panose="02020603050405020304" pitchFamily="18" charset="0"/>
              </a:rPr>
              <a:t>Reflection: We’ve talked about cognitive engagement and social engagement. What is resonating with you right about abut these two learning strategies in relation to creating content and building your coaching practice</a:t>
            </a:r>
          </a:p>
        </p:txBody>
      </p:sp>
      <p:sp>
        <p:nvSpPr>
          <p:cNvPr id="4" name="Slide Number Placeholder 3"/>
          <p:cNvSpPr>
            <a:spLocks noGrp="1"/>
          </p:cNvSpPr>
          <p:nvPr>
            <p:ph type="sldNum" sz="quarter" idx="5"/>
          </p:nvPr>
        </p:nvSpPr>
        <p:spPr/>
        <p:txBody>
          <a:bodyPr/>
          <a:lstStyle/>
          <a:p>
            <a:fld id="{7346E013-2930-4EA5-AC72-3B5C8A0C2A6D}" type="slidenum">
              <a:rPr lang="en-US" smtClean="0"/>
              <a:t>6</a:t>
            </a:fld>
            <a:endParaRPr lang="en-US" dirty="0"/>
          </a:p>
        </p:txBody>
      </p:sp>
    </p:spTree>
    <p:extLst>
      <p:ext uri="{BB962C8B-B14F-4D97-AF65-F5344CB8AC3E}">
        <p14:creationId xmlns:p14="http://schemas.microsoft.com/office/powerpoint/2010/main" val="3320858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pPr>
            <a:r>
              <a:rPr lang="en-US" sz="1100" b="1" dirty="0">
                <a:ea typeface="Calibri" panose="020F0502020204030204" pitchFamily="34" charset="0"/>
                <a:cs typeface="Times New Roman" panose="02020603050405020304" pitchFamily="18" charset="0"/>
              </a:rPr>
              <a:t>Learning Strategies </a:t>
            </a:r>
            <a:r>
              <a:rPr lang="en-US" sz="1100" b="1" dirty="0">
                <a:ea typeface="Calibri" panose="020F0502020204030204" pitchFamily="34" charset="0"/>
                <a:cs typeface="Calibri Light" panose="020F0302020204030204" pitchFamily="34" charset="0"/>
              </a:rPr>
              <a:t>to Engage Clients</a:t>
            </a:r>
            <a:endParaRPr lang="en-US" sz="1100" b="1"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endParaRPr lang="en-US" sz="1100" b="1" u="sng"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100" b="1" u="sng" dirty="0">
                <a:latin typeface="Calibri" panose="020F0502020204030204" pitchFamily="34" charset="0"/>
                <a:ea typeface="Calibri" panose="020F0502020204030204" pitchFamily="34" charset="0"/>
                <a:cs typeface="Times New Roman" panose="02020603050405020304" pitchFamily="18" charset="0"/>
              </a:rPr>
              <a:t>Consider Learning Objectives</a:t>
            </a:r>
          </a:p>
          <a:p>
            <a:pPr>
              <a:lnSpc>
                <a:spcPct val="107000"/>
              </a:lnSpc>
            </a:pPr>
            <a:r>
              <a:rPr lang="en-US" sz="1100" dirty="0"/>
              <a:t>Statement that focus the content creator and the participant to learn a specific skill, technique, or behavior that be understood, practiced, and mastered.</a:t>
            </a:r>
          </a:p>
          <a:p>
            <a:pPr>
              <a:lnSpc>
                <a:spcPct val="107000"/>
              </a:lnSpc>
            </a:pPr>
            <a:r>
              <a:rPr lang="en-US" sz="1100" dirty="0"/>
              <a:t>Use them when you organizing your content, meetings, sessions, all communications</a:t>
            </a:r>
          </a:p>
          <a:p>
            <a:endParaRPr lang="en-US" dirty="0"/>
          </a:p>
          <a:p>
            <a:r>
              <a:rPr lang="en-US" dirty="0"/>
              <a:t>Point: With facilitating learning and creating content, you have to know where you want to go in order to confirm you and your learners have gotten there…have learned the content, have demonstrated mastery of skills and behaviors.</a:t>
            </a:r>
          </a:p>
          <a:p>
            <a:r>
              <a:rPr lang="en-US" dirty="0"/>
              <a:t>Learning objectives help do that.</a:t>
            </a:r>
          </a:p>
        </p:txBody>
      </p:sp>
      <p:sp>
        <p:nvSpPr>
          <p:cNvPr id="4" name="Slide Number Placeholder 3"/>
          <p:cNvSpPr>
            <a:spLocks noGrp="1"/>
          </p:cNvSpPr>
          <p:nvPr>
            <p:ph type="sldNum" sz="quarter" idx="5"/>
          </p:nvPr>
        </p:nvSpPr>
        <p:spPr/>
        <p:txBody>
          <a:bodyPr/>
          <a:lstStyle/>
          <a:p>
            <a:fld id="{7346E013-2930-4EA5-AC72-3B5C8A0C2A6D}" type="slidenum">
              <a:rPr lang="en-US" smtClean="0"/>
              <a:t>7</a:t>
            </a:fld>
            <a:endParaRPr lang="en-US" dirty="0"/>
          </a:p>
        </p:txBody>
      </p:sp>
    </p:spTree>
    <p:extLst>
      <p:ext uri="{BB962C8B-B14F-4D97-AF65-F5344CB8AC3E}">
        <p14:creationId xmlns:p14="http://schemas.microsoft.com/office/powerpoint/2010/main" val="37498056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b="1" u="sng" dirty="0"/>
              <a:t>Final Thoughts: Walk Your Talk</a:t>
            </a:r>
          </a:p>
          <a:p>
            <a:endParaRPr lang="en-US" sz="1100" b="1" u="sng" dirty="0"/>
          </a:p>
          <a:p>
            <a:r>
              <a:rPr lang="en-US" sz="1100" b="1" u="sng" dirty="0"/>
              <a:t>Consider Building Habits</a:t>
            </a:r>
            <a:endParaRPr lang="en-US" sz="1100" u="sng" dirty="0"/>
          </a:p>
          <a:p>
            <a:r>
              <a:rPr lang="en-US" sz="1100" dirty="0"/>
              <a:t>Who do I want to be? Who do your clients want to be?</a:t>
            </a:r>
          </a:p>
          <a:p>
            <a:r>
              <a:rPr lang="en-US" sz="1100" dirty="0"/>
              <a:t>Explore “who-based” skills and ways of thinking to create habits that give you energy and space for people and opportunities to have the life you want</a:t>
            </a:r>
          </a:p>
          <a:p>
            <a:endParaRPr lang="en-US" sz="1100" dirty="0"/>
          </a:p>
          <a:p>
            <a:r>
              <a:rPr lang="en-US" sz="1100" b="1" u="sng" dirty="0"/>
              <a:t>Wrap Up</a:t>
            </a:r>
            <a:endParaRPr lang="en-US" sz="1100" u="sng" dirty="0"/>
          </a:p>
          <a:p>
            <a:r>
              <a:rPr lang="en-US" sz="1100" dirty="0"/>
              <a:t>Summarize what we covered: Foundations of AD Theory, Learning Strategies, Creating Objectives, a few recommended online learning strategies/format, and concept of habit building.</a:t>
            </a:r>
          </a:p>
          <a:p>
            <a:endParaRPr lang="en-US" sz="1100" dirty="0"/>
          </a:p>
          <a:p>
            <a:r>
              <a:rPr lang="en-US" sz="1100" dirty="0"/>
              <a:t>Final discussion question: Based on this session, what is the next step you want to take in creating content or developing your coaching practice?</a:t>
            </a:r>
          </a:p>
          <a:p>
            <a:endParaRPr lang="en-US" sz="1100" dirty="0"/>
          </a:p>
          <a:p>
            <a:r>
              <a:rPr lang="en-US" sz="1100" dirty="0"/>
              <a:t>Questions, additional throughs, pass back to host.</a:t>
            </a:r>
          </a:p>
        </p:txBody>
      </p:sp>
      <p:sp>
        <p:nvSpPr>
          <p:cNvPr id="4" name="Slide Number Placeholder 3"/>
          <p:cNvSpPr>
            <a:spLocks noGrp="1"/>
          </p:cNvSpPr>
          <p:nvPr>
            <p:ph type="sldNum" sz="quarter" idx="5"/>
          </p:nvPr>
        </p:nvSpPr>
        <p:spPr/>
        <p:txBody>
          <a:bodyPr/>
          <a:lstStyle/>
          <a:p>
            <a:fld id="{7346E013-2930-4EA5-AC72-3B5C8A0C2A6D}" type="slidenum">
              <a:rPr lang="en-US" smtClean="0"/>
              <a:t>8</a:t>
            </a:fld>
            <a:endParaRPr lang="en-US" dirty="0"/>
          </a:p>
        </p:txBody>
      </p:sp>
    </p:spTree>
    <p:extLst>
      <p:ext uri="{BB962C8B-B14F-4D97-AF65-F5344CB8AC3E}">
        <p14:creationId xmlns:p14="http://schemas.microsoft.com/office/powerpoint/2010/main" val="1964335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74D9B-5A68-4B3D-2E29-F4E5B539290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1B0AD85-6B69-E814-44E6-6A2B9211ED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85B0961-7B8A-5544-E90B-F46989F51E9E}"/>
              </a:ext>
            </a:extLst>
          </p:cNvPr>
          <p:cNvSpPr>
            <a:spLocks noGrp="1"/>
          </p:cNvSpPr>
          <p:nvPr>
            <p:ph type="dt" sz="half" idx="10"/>
          </p:nvPr>
        </p:nvSpPr>
        <p:spPr/>
        <p:txBody>
          <a:bodyPr/>
          <a:lstStyle/>
          <a:p>
            <a:fld id="{6B6494F1-8D8A-453A-9903-0EE1AA364946}" type="datetimeFigureOut">
              <a:rPr lang="en-US" smtClean="0"/>
              <a:t>7/20/2023</a:t>
            </a:fld>
            <a:endParaRPr lang="en-US" dirty="0"/>
          </a:p>
        </p:txBody>
      </p:sp>
      <p:sp>
        <p:nvSpPr>
          <p:cNvPr id="5" name="Footer Placeholder 4">
            <a:extLst>
              <a:ext uri="{FF2B5EF4-FFF2-40B4-BE49-F238E27FC236}">
                <a16:creationId xmlns:a16="http://schemas.microsoft.com/office/drawing/2014/main" id="{0B2B1A3D-6404-9817-51F3-DEE3BA91365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89DF7C2-FE4D-6962-65E9-9CD44696EF2A}"/>
              </a:ext>
            </a:extLst>
          </p:cNvPr>
          <p:cNvSpPr>
            <a:spLocks noGrp="1"/>
          </p:cNvSpPr>
          <p:nvPr>
            <p:ph type="sldNum" sz="quarter" idx="12"/>
          </p:nvPr>
        </p:nvSpPr>
        <p:spPr/>
        <p:txBody>
          <a:bodyPr/>
          <a:lstStyle/>
          <a:p>
            <a:fld id="{65A8E76D-3A3D-4790-AC01-6CE918EFAF4D}" type="slidenum">
              <a:rPr lang="en-US" smtClean="0"/>
              <a:t>‹#›</a:t>
            </a:fld>
            <a:endParaRPr lang="en-US" dirty="0"/>
          </a:p>
        </p:txBody>
      </p:sp>
    </p:spTree>
    <p:extLst>
      <p:ext uri="{BB962C8B-B14F-4D97-AF65-F5344CB8AC3E}">
        <p14:creationId xmlns:p14="http://schemas.microsoft.com/office/powerpoint/2010/main" val="3762025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0DB76-E09A-2908-652D-8C80612CF14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75D919-AB82-29F8-05D5-D2C6AA81B0D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C0FDD6-4083-1BA7-1041-F17FEF2E274A}"/>
              </a:ext>
            </a:extLst>
          </p:cNvPr>
          <p:cNvSpPr>
            <a:spLocks noGrp="1"/>
          </p:cNvSpPr>
          <p:nvPr>
            <p:ph type="dt" sz="half" idx="10"/>
          </p:nvPr>
        </p:nvSpPr>
        <p:spPr/>
        <p:txBody>
          <a:bodyPr/>
          <a:lstStyle/>
          <a:p>
            <a:fld id="{6B6494F1-8D8A-453A-9903-0EE1AA364946}" type="datetimeFigureOut">
              <a:rPr lang="en-US" smtClean="0"/>
              <a:t>7/20/2023</a:t>
            </a:fld>
            <a:endParaRPr lang="en-US" dirty="0"/>
          </a:p>
        </p:txBody>
      </p:sp>
      <p:sp>
        <p:nvSpPr>
          <p:cNvPr id="5" name="Footer Placeholder 4">
            <a:extLst>
              <a:ext uri="{FF2B5EF4-FFF2-40B4-BE49-F238E27FC236}">
                <a16:creationId xmlns:a16="http://schemas.microsoft.com/office/drawing/2014/main" id="{7D213F49-578C-0A06-F6D3-10C5CEAE46D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0696FA4-1D31-C1C6-0E25-4959230C7BBF}"/>
              </a:ext>
            </a:extLst>
          </p:cNvPr>
          <p:cNvSpPr>
            <a:spLocks noGrp="1"/>
          </p:cNvSpPr>
          <p:nvPr>
            <p:ph type="sldNum" sz="quarter" idx="12"/>
          </p:nvPr>
        </p:nvSpPr>
        <p:spPr/>
        <p:txBody>
          <a:bodyPr/>
          <a:lstStyle/>
          <a:p>
            <a:fld id="{65A8E76D-3A3D-4790-AC01-6CE918EFAF4D}" type="slidenum">
              <a:rPr lang="en-US" smtClean="0"/>
              <a:t>‹#›</a:t>
            </a:fld>
            <a:endParaRPr lang="en-US" dirty="0"/>
          </a:p>
        </p:txBody>
      </p:sp>
    </p:spTree>
    <p:extLst>
      <p:ext uri="{BB962C8B-B14F-4D97-AF65-F5344CB8AC3E}">
        <p14:creationId xmlns:p14="http://schemas.microsoft.com/office/powerpoint/2010/main" val="20053925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8F04B-AD4E-523E-ED38-602E3F331DC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BC0F15-1261-3758-0C49-0E0571DFC4F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D46AF4D-DD84-9F66-8133-A543A2B0F190}"/>
              </a:ext>
            </a:extLst>
          </p:cNvPr>
          <p:cNvSpPr>
            <a:spLocks noGrp="1"/>
          </p:cNvSpPr>
          <p:nvPr>
            <p:ph type="dt" sz="half" idx="10"/>
          </p:nvPr>
        </p:nvSpPr>
        <p:spPr/>
        <p:txBody>
          <a:bodyPr/>
          <a:lstStyle/>
          <a:p>
            <a:fld id="{6B6494F1-8D8A-453A-9903-0EE1AA364946}" type="datetimeFigureOut">
              <a:rPr lang="en-US" smtClean="0"/>
              <a:t>7/20/2023</a:t>
            </a:fld>
            <a:endParaRPr lang="en-US" dirty="0"/>
          </a:p>
        </p:txBody>
      </p:sp>
      <p:sp>
        <p:nvSpPr>
          <p:cNvPr id="5" name="Footer Placeholder 4">
            <a:extLst>
              <a:ext uri="{FF2B5EF4-FFF2-40B4-BE49-F238E27FC236}">
                <a16:creationId xmlns:a16="http://schemas.microsoft.com/office/drawing/2014/main" id="{07EE6C88-6B4B-D135-AD09-B99E589B916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7077941-F1AA-4CF0-A596-128AAAB82387}"/>
              </a:ext>
            </a:extLst>
          </p:cNvPr>
          <p:cNvSpPr>
            <a:spLocks noGrp="1"/>
          </p:cNvSpPr>
          <p:nvPr>
            <p:ph type="sldNum" sz="quarter" idx="12"/>
          </p:nvPr>
        </p:nvSpPr>
        <p:spPr/>
        <p:txBody>
          <a:bodyPr/>
          <a:lstStyle/>
          <a:p>
            <a:fld id="{65A8E76D-3A3D-4790-AC01-6CE918EFAF4D}" type="slidenum">
              <a:rPr lang="en-US" smtClean="0"/>
              <a:t>‹#›</a:t>
            </a:fld>
            <a:endParaRPr lang="en-US" dirty="0"/>
          </a:p>
        </p:txBody>
      </p:sp>
    </p:spTree>
    <p:extLst>
      <p:ext uri="{BB962C8B-B14F-4D97-AF65-F5344CB8AC3E}">
        <p14:creationId xmlns:p14="http://schemas.microsoft.com/office/powerpoint/2010/main" val="3433948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04AD7-C2DA-4E75-5B6E-F2A37C8124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545A47-4ABE-96F3-FBB3-F6A97FFAA95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F9F140E-7F9B-1426-F722-180240A99F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74D5FFD-C81C-F4DC-402C-7D74F79F26BE}"/>
              </a:ext>
            </a:extLst>
          </p:cNvPr>
          <p:cNvSpPr>
            <a:spLocks noGrp="1"/>
          </p:cNvSpPr>
          <p:nvPr>
            <p:ph type="dt" sz="half" idx="10"/>
          </p:nvPr>
        </p:nvSpPr>
        <p:spPr/>
        <p:txBody>
          <a:bodyPr/>
          <a:lstStyle/>
          <a:p>
            <a:fld id="{6B6494F1-8D8A-453A-9903-0EE1AA364946}" type="datetimeFigureOut">
              <a:rPr lang="en-US" smtClean="0"/>
              <a:t>7/20/2023</a:t>
            </a:fld>
            <a:endParaRPr lang="en-US" dirty="0"/>
          </a:p>
        </p:txBody>
      </p:sp>
      <p:sp>
        <p:nvSpPr>
          <p:cNvPr id="6" name="Footer Placeholder 5">
            <a:extLst>
              <a:ext uri="{FF2B5EF4-FFF2-40B4-BE49-F238E27FC236}">
                <a16:creationId xmlns:a16="http://schemas.microsoft.com/office/drawing/2014/main" id="{E557FA34-E483-7B71-316C-0264430E996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A6BC6EC-35EB-C26C-29D7-6F2D2FCEB80A}"/>
              </a:ext>
            </a:extLst>
          </p:cNvPr>
          <p:cNvSpPr>
            <a:spLocks noGrp="1"/>
          </p:cNvSpPr>
          <p:nvPr>
            <p:ph type="sldNum" sz="quarter" idx="12"/>
          </p:nvPr>
        </p:nvSpPr>
        <p:spPr/>
        <p:txBody>
          <a:bodyPr/>
          <a:lstStyle/>
          <a:p>
            <a:fld id="{65A8E76D-3A3D-4790-AC01-6CE918EFAF4D}" type="slidenum">
              <a:rPr lang="en-US" smtClean="0"/>
              <a:t>‹#›</a:t>
            </a:fld>
            <a:endParaRPr lang="en-US" dirty="0"/>
          </a:p>
        </p:txBody>
      </p:sp>
    </p:spTree>
    <p:extLst>
      <p:ext uri="{BB962C8B-B14F-4D97-AF65-F5344CB8AC3E}">
        <p14:creationId xmlns:p14="http://schemas.microsoft.com/office/powerpoint/2010/main" val="1650764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F5D06-DBA5-35C0-52D5-39ABB96BC1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4595B7-7A88-E13B-7560-A31183531E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FBA569-D107-0CD4-8A0A-71AAD05A5C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7EF6197-3D34-E513-43CD-65F3868874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C9BCC5-EE7E-E4EB-0F28-784496EAE39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1F08549-AAD7-8305-5A82-0B6750E214E1}"/>
              </a:ext>
            </a:extLst>
          </p:cNvPr>
          <p:cNvSpPr>
            <a:spLocks noGrp="1"/>
          </p:cNvSpPr>
          <p:nvPr>
            <p:ph type="dt" sz="half" idx="10"/>
          </p:nvPr>
        </p:nvSpPr>
        <p:spPr/>
        <p:txBody>
          <a:bodyPr/>
          <a:lstStyle/>
          <a:p>
            <a:fld id="{6B6494F1-8D8A-453A-9903-0EE1AA364946}" type="datetimeFigureOut">
              <a:rPr lang="en-US" smtClean="0"/>
              <a:t>7/20/2023</a:t>
            </a:fld>
            <a:endParaRPr lang="en-US" dirty="0"/>
          </a:p>
        </p:txBody>
      </p:sp>
      <p:sp>
        <p:nvSpPr>
          <p:cNvPr id="8" name="Footer Placeholder 7">
            <a:extLst>
              <a:ext uri="{FF2B5EF4-FFF2-40B4-BE49-F238E27FC236}">
                <a16:creationId xmlns:a16="http://schemas.microsoft.com/office/drawing/2014/main" id="{45DAF9B4-5988-B429-58CC-54A9F6508BF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6309FA6-A1B6-C9A8-F8F4-F54B823A1174}"/>
              </a:ext>
            </a:extLst>
          </p:cNvPr>
          <p:cNvSpPr>
            <a:spLocks noGrp="1"/>
          </p:cNvSpPr>
          <p:nvPr>
            <p:ph type="sldNum" sz="quarter" idx="12"/>
          </p:nvPr>
        </p:nvSpPr>
        <p:spPr/>
        <p:txBody>
          <a:bodyPr/>
          <a:lstStyle/>
          <a:p>
            <a:fld id="{65A8E76D-3A3D-4790-AC01-6CE918EFAF4D}" type="slidenum">
              <a:rPr lang="en-US" smtClean="0"/>
              <a:t>‹#›</a:t>
            </a:fld>
            <a:endParaRPr lang="en-US" dirty="0"/>
          </a:p>
        </p:txBody>
      </p:sp>
    </p:spTree>
    <p:extLst>
      <p:ext uri="{BB962C8B-B14F-4D97-AF65-F5344CB8AC3E}">
        <p14:creationId xmlns:p14="http://schemas.microsoft.com/office/powerpoint/2010/main" val="613885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03B73-365B-5872-9582-3E3A2792D9D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6F453D-A14F-EDDA-1BFD-54207948A839}"/>
              </a:ext>
            </a:extLst>
          </p:cNvPr>
          <p:cNvSpPr>
            <a:spLocks noGrp="1"/>
          </p:cNvSpPr>
          <p:nvPr>
            <p:ph type="dt" sz="half" idx="10"/>
          </p:nvPr>
        </p:nvSpPr>
        <p:spPr/>
        <p:txBody>
          <a:bodyPr/>
          <a:lstStyle/>
          <a:p>
            <a:fld id="{6B6494F1-8D8A-453A-9903-0EE1AA364946}" type="datetimeFigureOut">
              <a:rPr lang="en-US" smtClean="0"/>
              <a:t>7/20/2023</a:t>
            </a:fld>
            <a:endParaRPr lang="en-US" dirty="0"/>
          </a:p>
        </p:txBody>
      </p:sp>
      <p:sp>
        <p:nvSpPr>
          <p:cNvPr id="4" name="Footer Placeholder 3">
            <a:extLst>
              <a:ext uri="{FF2B5EF4-FFF2-40B4-BE49-F238E27FC236}">
                <a16:creationId xmlns:a16="http://schemas.microsoft.com/office/drawing/2014/main" id="{760FB675-7702-30E2-2B9A-7BB7E417374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1D7068C-9A61-19D8-2D10-86E0796B1543}"/>
              </a:ext>
            </a:extLst>
          </p:cNvPr>
          <p:cNvSpPr>
            <a:spLocks noGrp="1"/>
          </p:cNvSpPr>
          <p:nvPr>
            <p:ph type="sldNum" sz="quarter" idx="12"/>
          </p:nvPr>
        </p:nvSpPr>
        <p:spPr/>
        <p:txBody>
          <a:bodyPr/>
          <a:lstStyle/>
          <a:p>
            <a:fld id="{65A8E76D-3A3D-4790-AC01-6CE918EFAF4D}" type="slidenum">
              <a:rPr lang="en-US" smtClean="0"/>
              <a:t>‹#›</a:t>
            </a:fld>
            <a:endParaRPr lang="en-US" dirty="0"/>
          </a:p>
        </p:txBody>
      </p:sp>
    </p:spTree>
    <p:extLst>
      <p:ext uri="{BB962C8B-B14F-4D97-AF65-F5344CB8AC3E}">
        <p14:creationId xmlns:p14="http://schemas.microsoft.com/office/powerpoint/2010/main" val="2315172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28EE6E-DB74-7FA7-EEA3-225461334FB8}"/>
              </a:ext>
            </a:extLst>
          </p:cNvPr>
          <p:cNvSpPr>
            <a:spLocks noGrp="1"/>
          </p:cNvSpPr>
          <p:nvPr>
            <p:ph type="dt" sz="half" idx="10"/>
          </p:nvPr>
        </p:nvSpPr>
        <p:spPr/>
        <p:txBody>
          <a:bodyPr/>
          <a:lstStyle/>
          <a:p>
            <a:fld id="{6B6494F1-8D8A-453A-9903-0EE1AA364946}" type="datetimeFigureOut">
              <a:rPr lang="en-US" smtClean="0"/>
              <a:t>7/20/2023</a:t>
            </a:fld>
            <a:endParaRPr lang="en-US" dirty="0"/>
          </a:p>
        </p:txBody>
      </p:sp>
      <p:sp>
        <p:nvSpPr>
          <p:cNvPr id="3" name="Footer Placeholder 2">
            <a:extLst>
              <a:ext uri="{FF2B5EF4-FFF2-40B4-BE49-F238E27FC236}">
                <a16:creationId xmlns:a16="http://schemas.microsoft.com/office/drawing/2014/main" id="{B5F7BC6C-0E05-D5A9-5283-AEEB619F5C8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751828A-7E36-E513-8E57-D563FDAAC5E0}"/>
              </a:ext>
            </a:extLst>
          </p:cNvPr>
          <p:cNvSpPr>
            <a:spLocks noGrp="1"/>
          </p:cNvSpPr>
          <p:nvPr>
            <p:ph type="sldNum" sz="quarter" idx="12"/>
          </p:nvPr>
        </p:nvSpPr>
        <p:spPr/>
        <p:txBody>
          <a:bodyPr/>
          <a:lstStyle/>
          <a:p>
            <a:fld id="{65A8E76D-3A3D-4790-AC01-6CE918EFAF4D}" type="slidenum">
              <a:rPr lang="en-US" smtClean="0"/>
              <a:t>‹#›</a:t>
            </a:fld>
            <a:endParaRPr lang="en-US" dirty="0"/>
          </a:p>
        </p:txBody>
      </p:sp>
    </p:spTree>
    <p:extLst>
      <p:ext uri="{BB962C8B-B14F-4D97-AF65-F5344CB8AC3E}">
        <p14:creationId xmlns:p14="http://schemas.microsoft.com/office/powerpoint/2010/main" val="438393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643D3-372A-9A41-F9E7-3B770A2E1E8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59A985-5579-8A60-2A4C-16F547BD87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FE7852-1CA7-FDDB-F7FE-AB92719DEA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D47AF8-1503-403C-58EE-564DC26A8BF0}"/>
              </a:ext>
            </a:extLst>
          </p:cNvPr>
          <p:cNvSpPr>
            <a:spLocks noGrp="1"/>
          </p:cNvSpPr>
          <p:nvPr>
            <p:ph type="dt" sz="half" idx="10"/>
          </p:nvPr>
        </p:nvSpPr>
        <p:spPr/>
        <p:txBody>
          <a:bodyPr/>
          <a:lstStyle/>
          <a:p>
            <a:fld id="{6B6494F1-8D8A-453A-9903-0EE1AA364946}" type="datetimeFigureOut">
              <a:rPr lang="en-US" smtClean="0"/>
              <a:t>7/20/2023</a:t>
            </a:fld>
            <a:endParaRPr lang="en-US" dirty="0"/>
          </a:p>
        </p:txBody>
      </p:sp>
      <p:sp>
        <p:nvSpPr>
          <p:cNvPr id="6" name="Footer Placeholder 5">
            <a:extLst>
              <a:ext uri="{FF2B5EF4-FFF2-40B4-BE49-F238E27FC236}">
                <a16:creationId xmlns:a16="http://schemas.microsoft.com/office/drawing/2014/main" id="{77FF3ABB-E8EF-795A-D415-CBBF3BD67C6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7DCF5D5-4D4A-C29D-2FB7-21F166BEA0F1}"/>
              </a:ext>
            </a:extLst>
          </p:cNvPr>
          <p:cNvSpPr>
            <a:spLocks noGrp="1"/>
          </p:cNvSpPr>
          <p:nvPr>
            <p:ph type="sldNum" sz="quarter" idx="12"/>
          </p:nvPr>
        </p:nvSpPr>
        <p:spPr/>
        <p:txBody>
          <a:bodyPr/>
          <a:lstStyle/>
          <a:p>
            <a:fld id="{65A8E76D-3A3D-4790-AC01-6CE918EFAF4D}" type="slidenum">
              <a:rPr lang="en-US" smtClean="0"/>
              <a:t>‹#›</a:t>
            </a:fld>
            <a:endParaRPr lang="en-US" dirty="0"/>
          </a:p>
        </p:txBody>
      </p:sp>
    </p:spTree>
    <p:extLst>
      <p:ext uri="{BB962C8B-B14F-4D97-AF65-F5344CB8AC3E}">
        <p14:creationId xmlns:p14="http://schemas.microsoft.com/office/powerpoint/2010/main" val="18894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797FA-C345-16B1-8028-D944740240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9BF4557-6CEC-875B-513E-F0E19CB357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5948655-213F-8FCC-CE23-4EFF6AAA23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C0512DE-85D5-85C2-27C6-5C19F192D36B}"/>
              </a:ext>
            </a:extLst>
          </p:cNvPr>
          <p:cNvSpPr>
            <a:spLocks noGrp="1"/>
          </p:cNvSpPr>
          <p:nvPr>
            <p:ph type="dt" sz="half" idx="10"/>
          </p:nvPr>
        </p:nvSpPr>
        <p:spPr/>
        <p:txBody>
          <a:bodyPr/>
          <a:lstStyle/>
          <a:p>
            <a:fld id="{6B6494F1-8D8A-453A-9903-0EE1AA364946}" type="datetimeFigureOut">
              <a:rPr lang="en-US" smtClean="0"/>
              <a:t>7/20/2023</a:t>
            </a:fld>
            <a:endParaRPr lang="en-US" dirty="0"/>
          </a:p>
        </p:txBody>
      </p:sp>
      <p:sp>
        <p:nvSpPr>
          <p:cNvPr id="6" name="Footer Placeholder 5">
            <a:extLst>
              <a:ext uri="{FF2B5EF4-FFF2-40B4-BE49-F238E27FC236}">
                <a16:creationId xmlns:a16="http://schemas.microsoft.com/office/drawing/2014/main" id="{13B9DC13-033B-BE9D-A165-1F5A0C25CAC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293082B-F721-FDCE-737A-A47BC6B62F94}"/>
              </a:ext>
            </a:extLst>
          </p:cNvPr>
          <p:cNvSpPr>
            <a:spLocks noGrp="1"/>
          </p:cNvSpPr>
          <p:nvPr>
            <p:ph type="sldNum" sz="quarter" idx="12"/>
          </p:nvPr>
        </p:nvSpPr>
        <p:spPr/>
        <p:txBody>
          <a:bodyPr/>
          <a:lstStyle/>
          <a:p>
            <a:fld id="{65A8E76D-3A3D-4790-AC01-6CE918EFAF4D}" type="slidenum">
              <a:rPr lang="en-US" smtClean="0"/>
              <a:t>‹#›</a:t>
            </a:fld>
            <a:endParaRPr lang="en-US" dirty="0"/>
          </a:p>
        </p:txBody>
      </p:sp>
    </p:spTree>
    <p:extLst>
      <p:ext uri="{BB962C8B-B14F-4D97-AF65-F5344CB8AC3E}">
        <p14:creationId xmlns:p14="http://schemas.microsoft.com/office/powerpoint/2010/main" val="1563526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A93FA-3600-E969-7A39-3B628D499F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A054F0B-C729-2DFC-5648-37138903924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5E4258-E18D-8135-7314-99E939434263}"/>
              </a:ext>
            </a:extLst>
          </p:cNvPr>
          <p:cNvSpPr>
            <a:spLocks noGrp="1"/>
          </p:cNvSpPr>
          <p:nvPr>
            <p:ph type="dt" sz="half" idx="10"/>
          </p:nvPr>
        </p:nvSpPr>
        <p:spPr/>
        <p:txBody>
          <a:bodyPr/>
          <a:lstStyle/>
          <a:p>
            <a:fld id="{6B6494F1-8D8A-453A-9903-0EE1AA364946}" type="datetimeFigureOut">
              <a:rPr lang="en-US" smtClean="0"/>
              <a:t>7/20/2023</a:t>
            </a:fld>
            <a:endParaRPr lang="en-US" dirty="0"/>
          </a:p>
        </p:txBody>
      </p:sp>
      <p:sp>
        <p:nvSpPr>
          <p:cNvPr id="5" name="Footer Placeholder 4">
            <a:extLst>
              <a:ext uri="{FF2B5EF4-FFF2-40B4-BE49-F238E27FC236}">
                <a16:creationId xmlns:a16="http://schemas.microsoft.com/office/drawing/2014/main" id="{B937C305-4CD1-E1CE-03B7-C1B319162FB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0FE6FED-9123-A1AD-3DA4-7DF7ACCC522F}"/>
              </a:ext>
            </a:extLst>
          </p:cNvPr>
          <p:cNvSpPr>
            <a:spLocks noGrp="1"/>
          </p:cNvSpPr>
          <p:nvPr>
            <p:ph type="sldNum" sz="quarter" idx="12"/>
          </p:nvPr>
        </p:nvSpPr>
        <p:spPr/>
        <p:txBody>
          <a:bodyPr/>
          <a:lstStyle/>
          <a:p>
            <a:fld id="{65A8E76D-3A3D-4790-AC01-6CE918EFAF4D}" type="slidenum">
              <a:rPr lang="en-US" smtClean="0"/>
              <a:t>‹#›</a:t>
            </a:fld>
            <a:endParaRPr lang="en-US" dirty="0"/>
          </a:p>
        </p:txBody>
      </p:sp>
    </p:spTree>
    <p:extLst>
      <p:ext uri="{BB962C8B-B14F-4D97-AF65-F5344CB8AC3E}">
        <p14:creationId xmlns:p14="http://schemas.microsoft.com/office/powerpoint/2010/main" val="400202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BA90E6-03A0-4DF6-C80D-E79A7936444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6F424C-F5B4-069B-92B5-DFE6F688E6D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EB95CC-DCAF-89FD-B886-FA6FB6B79AC5}"/>
              </a:ext>
            </a:extLst>
          </p:cNvPr>
          <p:cNvSpPr>
            <a:spLocks noGrp="1"/>
          </p:cNvSpPr>
          <p:nvPr>
            <p:ph type="dt" sz="half" idx="10"/>
          </p:nvPr>
        </p:nvSpPr>
        <p:spPr/>
        <p:txBody>
          <a:bodyPr/>
          <a:lstStyle/>
          <a:p>
            <a:fld id="{6B6494F1-8D8A-453A-9903-0EE1AA364946}" type="datetimeFigureOut">
              <a:rPr lang="en-US" smtClean="0"/>
              <a:t>7/20/2023</a:t>
            </a:fld>
            <a:endParaRPr lang="en-US" dirty="0"/>
          </a:p>
        </p:txBody>
      </p:sp>
      <p:sp>
        <p:nvSpPr>
          <p:cNvPr id="5" name="Footer Placeholder 4">
            <a:extLst>
              <a:ext uri="{FF2B5EF4-FFF2-40B4-BE49-F238E27FC236}">
                <a16:creationId xmlns:a16="http://schemas.microsoft.com/office/drawing/2014/main" id="{1C2D126B-4A63-609E-8BF4-F20ACC68006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BE2CE6-5787-2893-334A-92572B7C38CF}"/>
              </a:ext>
            </a:extLst>
          </p:cNvPr>
          <p:cNvSpPr>
            <a:spLocks noGrp="1"/>
          </p:cNvSpPr>
          <p:nvPr>
            <p:ph type="sldNum" sz="quarter" idx="12"/>
          </p:nvPr>
        </p:nvSpPr>
        <p:spPr/>
        <p:txBody>
          <a:bodyPr/>
          <a:lstStyle/>
          <a:p>
            <a:fld id="{65A8E76D-3A3D-4790-AC01-6CE918EFAF4D}" type="slidenum">
              <a:rPr lang="en-US" smtClean="0"/>
              <a:t>‹#›</a:t>
            </a:fld>
            <a:endParaRPr lang="en-US" dirty="0"/>
          </a:p>
        </p:txBody>
      </p:sp>
    </p:spTree>
    <p:extLst>
      <p:ext uri="{BB962C8B-B14F-4D97-AF65-F5344CB8AC3E}">
        <p14:creationId xmlns:p14="http://schemas.microsoft.com/office/powerpoint/2010/main" val="2866475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FD7FC6-C762-2862-BC44-97B291F00B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17B65C-A18A-E748-759D-8767CFD86F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EAD0BF-CDD7-1952-37EC-D6F0E05E69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6494F1-8D8A-453A-9903-0EE1AA364946}" type="datetimeFigureOut">
              <a:rPr lang="en-US" smtClean="0"/>
              <a:t>7/20/2023</a:t>
            </a:fld>
            <a:endParaRPr lang="en-US" dirty="0"/>
          </a:p>
        </p:txBody>
      </p:sp>
      <p:sp>
        <p:nvSpPr>
          <p:cNvPr id="5" name="Footer Placeholder 4">
            <a:extLst>
              <a:ext uri="{FF2B5EF4-FFF2-40B4-BE49-F238E27FC236}">
                <a16:creationId xmlns:a16="http://schemas.microsoft.com/office/drawing/2014/main" id="{4043A0DB-F261-CBC6-33E6-03BAFB44B7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D6665AD-E615-D69D-B4B0-A49164ADBE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A8E76D-3A3D-4790-AC01-6CE918EFAF4D}" type="slidenum">
              <a:rPr lang="en-US" smtClean="0"/>
              <a:t>‹#›</a:t>
            </a:fld>
            <a:endParaRPr lang="en-US" dirty="0"/>
          </a:p>
        </p:txBody>
      </p:sp>
    </p:spTree>
    <p:extLst>
      <p:ext uri="{BB962C8B-B14F-4D97-AF65-F5344CB8AC3E}">
        <p14:creationId xmlns:p14="http://schemas.microsoft.com/office/powerpoint/2010/main" val="25881797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thebluediamondgallery.com/tablet/c/coaching.html"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hyperlink" Target="https://pxhere.com/en/photo/1026322"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utica.edu/academic/Assessment/new/Blooms%20Taxonomy%20-%20Best.pdf" TargetMode="External"/><Relationship Id="rId5" Type="http://schemas.openxmlformats.org/officeDocument/2006/relationships/image" Target="../media/image6.png"/><Relationship Id="rId4" Type="http://schemas.openxmlformats.org/officeDocument/2006/relationships/hyperlink" Target="https://check-n-click.com/good-vs-bad-learning-objectives/"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5ED9E-CE09-3327-805E-9520585DB675}"/>
              </a:ext>
            </a:extLst>
          </p:cNvPr>
          <p:cNvSpPr>
            <a:spLocks noGrp="1"/>
          </p:cNvSpPr>
          <p:nvPr>
            <p:ph type="ctrTitle"/>
          </p:nvPr>
        </p:nvSpPr>
        <p:spPr>
          <a:xfrm>
            <a:off x="1524000" y="1821975"/>
            <a:ext cx="9144000" cy="436729"/>
          </a:xfrm>
        </p:spPr>
        <p:txBody>
          <a:bodyPr>
            <a:noAutofit/>
          </a:bodyPr>
          <a:lstStyle/>
          <a:p>
            <a:r>
              <a:rPr lang="en-US" sz="2800" dirty="0">
                <a:effectLst/>
                <a:latin typeface="Calibri" panose="020F0502020204030204" pitchFamily="34" charset="0"/>
                <a:ea typeface="Calibri" panose="020F0502020204030204" pitchFamily="34" charset="0"/>
                <a:cs typeface="Times New Roman" panose="02020603050405020304" pitchFamily="18" charset="0"/>
              </a:rPr>
              <a:t>Instructional Design and the Practice of Coaching</a:t>
            </a:r>
            <a:endParaRPr lang="en-US" sz="2800" dirty="0"/>
          </a:p>
        </p:txBody>
      </p:sp>
      <p:sp>
        <p:nvSpPr>
          <p:cNvPr id="3" name="Subtitle 2">
            <a:extLst>
              <a:ext uri="{FF2B5EF4-FFF2-40B4-BE49-F238E27FC236}">
                <a16:creationId xmlns:a16="http://schemas.microsoft.com/office/drawing/2014/main" id="{68BCADA8-71CE-55B2-5B93-5998F3DD3ECF}"/>
              </a:ext>
            </a:extLst>
          </p:cNvPr>
          <p:cNvSpPr>
            <a:spLocks noGrp="1"/>
          </p:cNvSpPr>
          <p:nvPr>
            <p:ph type="subTitle" idx="1"/>
          </p:nvPr>
        </p:nvSpPr>
        <p:spPr>
          <a:xfrm>
            <a:off x="1524000" y="3602038"/>
            <a:ext cx="9144000" cy="873709"/>
          </a:xfrm>
        </p:spPr>
        <p:txBody>
          <a:bodyPr>
            <a:normAutofit lnSpcReduction="10000"/>
          </a:bodyPr>
          <a:lstStyle/>
          <a:p>
            <a:r>
              <a:rPr lang="en-US" dirty="0"/>
              <a:t>Matthew Ellis, Manager</a:t>
            </a:r>
          </a:p>
          <a:p>
            <a:r>
              <a:rPr lang="en-US" dirty="0"/>
              <a:t>Talent Management and Organizational Development</a:t>
            </a:r>
          </a:p>
        </p:txBody>
      </p:sp>
      <p:pic>
        <p:nvPicPr>
          <p:cNvPr id="5" name="Picture 4" descr="Logo, company name&#10;&#10;Description automatically generated">
            <a:extLst>
              <a:ext uri="{FF2B5EF4-FFF2-40B4-BE49-F238E27FC236}">
                <a16:creationId xmlns:a16="http://schemas.microsoft.com/office/drawing/2014/main" id="{C1BEB583-C04F-3564-5C0D-1AE560A34C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7600" y="5220703"/>
            <a:ext cx="4796427" cy="1139154"/>
          </a:xfrm>
          <a:prstGeom prst="rect">
            <a:avLst/>
          </a:prstGeom>
        </p:spPr>
      </p:pic>
      <p:sp>
        <p:nvSpPr>
          <p:cNvPr id="4" name="TextBox 3">
            <a:extLst>
              <a:ext uri="{FF2B5EF4-FFF2-40B4-BE49-F238E27FC236}">
                <a16:creationId xmlns:a16="http://schemas.microsoft.com/office/drawing/2014/main" id="{B86314C2-8A5C-98C9-791E-2817FD366BE5}"/>
              </a:ext>
            </a:extLst>
          </p:cNvPr>
          <p:cNvSpPr txBox="1"/>
          <p:nvPr/>
        </p:nvSpPr>
        <p:spPr>
          <a:xfrm>
            <a:off x="2305539" y="1242646"/>
            <a:ext cx="7534030" cy="1477328"/>
          </a:xfrm>
          <a:prstGeom prst="rect">
            <a:avLst/>
          </a:prstGeom>
          <a:solidFill>
            <a:schemeClr val="accent6">
              <a:lumMod val="20000"/>
              <a:lumOff val="80000"/>
            </a:schemeClr>
          </a:solidFill>
        </p:spPr>
        <p:txBody>
          <a:bodyPr wrap="square" rtlCol="0">
            <a:spAutoFit/>
          </a:bodyPr>
          <a:lstStyle/>
          <a:p>
            <a:r>
              <a:rPr lang="en-US" b="1" dirty="0"/>
              <a:t>Quick Participant Intros</a:t>
            </a:r>
          </a:p>
          <a:p>
            <a:pPr marL="285750" indent="-285750">
              <a:buFont typeface="Arial" panose="020B0604020202020204" pitchFamily="34" charset="0"/>
              <a:buChar char="•"/>
            </a:pPr>
            <a:r>
              <a:rPr lang="en-US" dirty="0"/>
              <a:t>Name and location</a:t>
            </a:r>
          </a:p>
          <a:p>
            <a:endParaRPr lang="en-US" dirty="0"/>
          </a:p>
          <a:p>
            <a:pPr marL="285750" indent="-285750">
              <a:buFont typeface="Arial" panose="020B0604020202020204" pitchFamily="34" charset="0"/>
              <a:buChar char="•"/>
            </a:pPr>
            <a:r>
              <a:rPr lang="en-US" dirty="0"/>
              <a:t>If someone described my coaching style, they would say I am…..</a:t>
            </a:r>
          </a:p>
          <a:p>
            <a:endParaRPr lang="en-US" dirty="0"/>
          </a:p>
        </p:txBody>
      </p:sp>
    </p:spTree>
    <p:extLst>
      <p:ext uri="{BB962C8B-B14F-4D97-AF65-F5344CB8AC3E}">
        <p14:creationId xmlns:p14="http://schemas.microsoft.com/office/powerpoint/2010/main" val="30031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EF789-B8FE-1694-151C-DD73225CE3C3}"/>
              </a:ext>
            </a:extLst>
          </p:cNvPr>
          <p:cNvSpPr>
            <a:spLocks noGrp="1"/>
          </p:cNvSpPr>
          <p:nvPr>
            <p:ph type="title"/>
          </p:nvPr>
        </p:nvSpPr>
        <p:spPr/>
        <p:txBody>
          <a:bodyPr/>
          <a:lstStyle/>
          <a:p>
            <a:r>
              <a:rPr lang="en-US" dirty="0"/>
              <a:t>Today’s Learning Outcomes</a:t>
            </a:r>
          </a:p>
        </p:txBody>
      </p:sp>
      <p:sp>
        <p:nvSpPr>
          <p:cNvPr id="3" name="Content Placeholder 2">
            <a:extLst>
              <a:ext uri="{FF2B5EF4-FFF2-40B4-BE49-F238E27FC236}">
                <a16:creationId xmlns:a16="http://schemas.microsoft.com/office/drawing/2014/main" id="{BC5DE545-D7C8-D062-7775-7FC6DBBE690F}"/>
              </a:ext>
            </a:extLst>
          </p:cNvPr>
          <p:cNvSpPr>
            <a:spLocks noGrp="1"/>
          </p:cNvSpPr>
          <p:nvPr>
            <p:ph idx="1"/>
          </p:nvPr>
        </p:nvSpPr>
        <p:spPr>
          <a:xfrm>
            <a:off x="838200" y="2075447"/>
            <a:ext cx="10515600" cy="1088858"/>
          </a:xfrm>
        </p:spPr>
        <p:txBody>
          <a:bodyPr/>
          <a:lstStyle/>
          <a:p>
            <a:r>
              <a:rPr lang="en-US" sz="1800" dirty="0"/>
              <a:t>By the end of our session, you will be familiar with basic </a:t>
            </a:r>
            <a:r>
              <a:rPr lang="en-US" sz="1800" dirty="0">
                <a:effectLst/>
                <a:latin typeface="Calibri" panose="020F0502020204030204" pitchFamily="34" charset="0"/>
                <a:ea typeface="Calibri" panose="020F0502020204030204" pitchFamily="34" charset="0"/>
                <a:cs typeface="Times New Roman" panose="02020603050405020304" pitchFamily="18" charset="0"/>
              </a:rPr>
              <a:t>instructional design and adult learning theory to help you design resources that market your coaching practice  and build your coaching brand</a:t>
            </a:r>
          </a:p>
          <a:p>
            <a:endParaRPr lang="en-US" dirty="0"/>
          </a:p>
        </p:txBody>
      </p:sp>
      <p:pic>
        <p:nvPicPr>
          <p:cNvPr id="7" name="Picture 6" descr="A picture containing text&#10;&#10;Description automatically generated">
            <a:extLst>
              <a:ext uri="{FF2B5EF4-FFF2-40B4-BE49-F238E27FC236}">
                <a16:creationId xmlns:a16="http://schemas.microsoft.com/office/drawing/2014/main" id="{CB0C0217-41BC-8CE0-3A9F-378AD28FEF5E}"/>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067903" y="3034730"/>
            <a:ext cx="5038867" cy="3359245"/>
          </a:xfrm>
          <a:prstGeom prst="rect">
            <a:avLst/>
          </a:prstGeom>
        </p:spPr>
      </p:pic>
    </p:spTree>
    <p:extLst>
      <p:ext uri="{BB962C8B-B14F-4D97-AF65-F5344CB8AC3E}">
        <p14:creationId xmlns:p14="http://schemas.microsoft.com/office/powerpoint/2010/main" val="1699333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A1DF1-8A96-EFE1-958D-76F4878A20F4}"/>
              </a:ext>
            </a:extLst>
          </p:cNvPr>
          <p:cNvSpPr>
            <a:spLocks noGrp="1"/>
          </p:cNvSpPr>
          <p:nvPr>
            <p:ph type="title"/>
          </p:nvPr>
        </p:nvSpPr>
        <p:spPr>
          <a:xfrm>
            <a:off x="838200" y="595558"/>
            <a:ext cx="10515600" cy="944730"/>
          </a:xfrm>
        </p:spPr>
        <p:txBody>
          <a:bodyPr>
            <a:noAutofit/>
          </a:bodyPr>
          <a:lstStyle/>
          <a:p>
            <a:pPr algn="ctr"/>
            <a:r>
              <a:rPr lang="en-US" sz="3600" b="1" dirty="0">
                <a:effectLst/>
                <a:latin typeface="Calibri Light" panose="020F0302020204030204" pitchFamily="34" charset="0"/>
                <a:ea typeface="Calibri" panose="020F0502020204030204" pitchFamily="34" charset="0"/>
                <a:cs typeface="Calibri Light" panose="020F0302020204030204" pitchFamily="34" charset="0"/>
              </a:rPr>
              <a:t>Adult Learning Theory and Its Impact on </a:t>
            </a:r>
            <a:br>
              <a:rPr lang="en-US" sz="3600" b="1" dirty="0">
                <a:effectLst/>
                <a:latin typeface="Calibri Light" panose="020F0302020204030204" pitchFamily="34" charset="0"/>
                <a:ea typeface="Calibri" panose="020F0502020204030204" pitchFamily="34" charset="0"/>
                <a:cs typeface="Calibri Light" panose="020F0302020204030204" pitchFamily="34" charset="0"/>
              </a:rPr>
            </a:br>
            <a:r>
              <a:rPr lang="en-US" sz="3600" b="1" dirty="0">
                <a:effectLst/>
                <a:latin typeface="Calibri Light" panose="020F0302020204030204" pitchFamily="34" charset="0"/>
                <a:ea typeface="Calibri" panose="020F0502020204030204" pitchFamily="34" charset="0"/>
                <a:cs typeface="Calibri Light" panose="020F0302020204030204" pitchFamily="34" charset="0"/>
              </a:rPr>
              <a:t>Marketing to Potential Clients</a:t>
            </a:r>
            <a:endParaRPr lang="en-US" sz="3600" dirty="0"/>
          </a:p>
        </p:txBody>
      </p:sp>
      <p:sp>
        <p:nvSpPr>
          <p:cNvPr id="3" name="Content Placeholder 2">
            <a:extLst>
              <a:ext uri="{FF2B5EF4-FFF2-40B4-BE49-F238E27FC236}">
                <a16:creationId xmlns:a16="http://schemas.microsoft.com/office/drawing/2014/main" id="{0C74CE2A-DEA9-D388-5DD2-4914CE874C9D}"/>
              </a:ext>
            </a:extLst>
          </p:cNvPr>
          <p:cNvSpPr>
            <a:spLocks noGrp="1"/>
          </p:cNvSpPr>
          <p:nvPr>
            <p:ph idx="1"/>
          </p:nvPr>
        </p:nvSpPr>
        <p:spPr/>
        <p:txBody>
          <a:bodyPr>
            <a:normAutofit/>
          </a:bodyPr>
          <a:lstStyle/>
          <a:p>
            <a:pPr marL="342900" marR="0" lvl="0" indent="-342900">
              <a:lnSpc>
                <a:spcPct val="107000"/>
              </a:lnSpc>
              <a:spcBef>
                <a:spcPts val="0"/>
              </a:spcBef>
              <a:spcAft>
                <a:spcPts val="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Adults have life and professional experiences to draw from.</a:t>
            </a:r>
          </a:p>
          <a:p>
            <a:pPr marL="342900" marR="0" lvl="0" indent="-342900">
              <a:lnSpc>
                <a:spcPct val="107000"/>
              </a:lnSpc>
              <a:spcBef>
                <a:spcPts val="0"/>
              </a:spcBef>
              <a:spcAft>
                <a:spcPts val="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Adult learners are informed by their experiences. This makes for a biased perspective on all learning.</a:t>
            </a:r>
          </a:p>
          <a:p>
            <a:pPr marL="342900" marR="0" lvl="0" indent="-342900">
              <a:lnSpc>
                <a:spcPct val="107000"/>
              </a:lnSpc>
              <a:spcBef>
                <a:spcPts val="0"/>
              </a:spcBef>
              <a:spcAft>
                <a:spcPts val="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Their biases towards the content you present can be positive, open and welcoming or negative and cautious/critical.</a:t>
            </a:r>
          </a:p>
          <a:p>
            <a:pPr marL="342900" marR="0" lvl="0" indent="-342900">
              <a:lnSpc>
                <a:spcPct val="107000"/>
              </a:lnSpc>
              <a:spcBef>
                <a:spcPts val="0"/>
              </a:spcBef>
              <a:spcAft>
                <a:spcPts val="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Adults will transform what they learn and make it their own. They won’t duplicate your approach or content exactly.</a:t>
            </a:r>
          </a:p>
          <a:p>
            <a:pPr marL="342900" marR="0" lvl="0" indent="-342900">
              <a:lnSpc>
                <a:spcPct val="107000"/>
              </a:lnSpc>
              <a:spcBef>
                <a:spcPts val="0"/>
              </a:spcBef>
              <a:spcAft>
                <a:spcPts val="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Adults value utility. Adults desire useful tools to solve problems. They also value clear and concise instruction and explanations. </a:t>
            </a:r>
          </a:p>
          <a:p>
            <a:pPr marL="342900" marR="0" lvl="0" indent="-342900">
              <a:lnSpc>
                <a:spcPct val="107000"/>
              </a:lnSpc>
              <a:spcBef>
                <a:spcPts val="0"/>
              </a:spcBef>
              <a:spcAft>
                <a:spcPts val="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Adults like flexibility and choices of how to learn. It gives them a sense of control. They are usually the boss.</a:t>
            </a:r>
          </a:p>
          <a:p>
            <a:pPr marL="342900" marR="0" lvl="0" indent="-342900">
              <a:lnSpc>
                <a:spcPct val="107000"/>
              </a:lnSpc>
              <a:spcBef>
                <a:spcPts val="0"/>
              </a:spcBef>
              <a:spcAft>
                <a:spcPts val="0"/>
              </a:spcAft>
              <a:buFont typeface="Symbol" panose="05050102010706020507" pitchFamily="18" charset="2"/>
              <a:buChar char=""/>
            </a:pPr>
            <a:r>
              <a:rPr lang="en-US" sz="2000" dirty="0">
                <a:effectLst/>
                <a:latin typeface="Calibri" panose="020F0502020204030204" pitchFamily="34" charset="0"/>
                <a:ea typeface="Calibri" panose="020F0502020204030204" pitchFamily="34" charset="0"/>
                <a:cs typeface="Times New Roman" panose="02020603050405020304" pitchFamily="18" charset="0"/>
              </a:rPr>
              <a:t>If adults have time, they will explore. Otherwise, they are most often trying to fix a problem and need to best tool that is easiest to learn.</a:t>
            </a:r>
          </a:p>
        </p:txBody>
      </p:sp>
    </p:spTree>
    <p:extLst>
      <p:ext uri="{BB962C8B-B14F-4D97-AF65-F5344CB8AC3E}">
        <p14:creationId xmlns:p14="http://schemas.microsoft.com/office/powerpoint/2010/main" val="1832745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A1DF1-8A96-EFE1-958D-76F4878A20F4}"/>
              </a:ext>
            </a:extLst>
          </p:cNvPr>
          <p:cNvSpPr>
            <a:spLocks noGrp="1"/>
          </p:cNvSpPr>
          <p:nvPr>
            <p:ph type="title"/>
          </p:nvPr>
        </p:nvSpPr>
        <p:spPr>
          <a:xfrm>
            <a:off x="838200" y="595558"/>
            <a:ext cx="10515600" cy="944730"/>
          </a:xfrm>
        </p:spPr>
        <p:txBody>
          <a:bodyPr>
            <a:noAutofit/>
          </a:bodyPr>
          <a:lstStyle/>
          <a:p>
            <a:pPr algn="ctr"/>
            <a:r>
              <a:rPr lang="en-US" sz="3600" b="1" dirty="0">
                <a:effectLst/>
                <a:latin typeface="Calibri Light" panose="020F0302020204030204" pitchFamily="34" charset="0"/>
                <a:ea typeface="Calibri" panose="020F0502020204030204" pitchFamily="34" charset="0"/>
                <a:cs typeface="Calibri Light" panose="020F0302020204030204" pitchFamily="34" charset="0"/>
              </a:rPr>
              <a:t>Adult Learning Theory and Its Impact on </a:t>
            </a:r>
            <a:br>
              <a:rPr lang="en-US" sz="3600" b="1" dirty="0">
                <a:effectLst/>
                <a:latin typeface="Calibri Light" panose="020F0302020204030204" pitchFamily="34" charset="0"/>
                <a:ea typeface="Calibri" panose="020F0502020204030204" pitchFamily="34" charset="0"/>
                <a:cs typeface="Calibri Light" panose="020F0302020204030204" pitchFamily="34" charset="0"/>
              </a:rPr>
            </a:br>
            <a:r>
              <a:rPr lang="en-US" sz="3600" b="1" dirty="0">
                <a:effectLst/>
                <a:latin typeface="Calibri Light" panose="020F0302020204030204" pitchFamily="34" charset="0"/>
                <a:ea typeface="Calibri" panose="020F0502020204030204" pitchFamily="34" charset="0"/>
                <a:cs typeface="Calibri Light" panose="020F0302020204030204" pitchFamily="34" charset="0"/>
              </a:rPr>
              <a:t>Marketing to Potential Clients</a:t>
            </a:r>
            <a:endParaRPr lang="en-US" sz="3600" dirty="0"/>
          </a:p>
        </p:txBody>
      </p:sp>
      <p:sp>
        <p:nvSpPr>
          <p:cNvPr id="3" name="Content Placeholder 2">
            <a:extLst>
              <a:ext uri="{FF2B5EF4-FFF2-40B4-BE49-F238E27FC236}">
                <a16:creationId xmlns:a16="http://schemas.microsoft.com/office/drawing/2014/main" id="{0C74CE2A-DEA9-D388-5DD2-4914CE874C9D}"/>
              </a:ext>
            </a:extLst>
          </p:cNvPr>
          <p:cNvSpPr>
            <a:spLocks noGrp="1"/>
          </p:cNvSpPr>
          <p:nvPr>
            <p:ph idx="1"/>
          </p:nvPr>
        </p:nvSpPr>
        <p:spPr>
          <a:xfrm>
            <a:off x="838200" y="1825625"/>
            <a:ext cx="10515600" cy="1261452"/>
          </a:xfrm>
        </p:spPr>
        <p:txBody>
          <a:bodyPr>
            <a:normAutofit/>
          </a:bodyPr>
          <a:lstStyle/>
          <a:p>
            <a:r>
              <a:rPr lang="en-US" dirty="0"/>
              <a:t>Key Takeaway: Identify the strengths, unique services, or areas of expertise in your coaching methods that will take your clients where they want to go.</a:t>
            </a:r>
          </a:p>
        </p:txBody>
      </p:sp>
      <p:pic>
        <p:nvPicPr>
          <p:cNvPr id="5" name="Picture 4" descr="A piece of meat on a grill&#10;&#10;Description automatically generated with medium confidence">
            <a:extLst>
              <a:ext uri="{FF2B5EF4-FFF2-40B4-BE49-F238E27FC236}">
                <a16:creationId xmlns:a16="http://schemas.microsoft.com/office/drawing/2014/main" id="{1B65F24F-9C2C-344C-2ABF-7A604266B9B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453662" y="3595077"/>
            <a:ext cx="2844434" cy="2486138"/>
          </a:xfrm>
          <a:prstGeom prst="rect">
            <a:avLst/>
          </a:prstGeom>
        </p:spPr>
      </p:pic>
      <p:sp>
        <p:nvSpPr>
          <p:cNvPr id="6" name="TextBox 5">
            <a:extLst>
              <a:ext uri="{FF2B5EF4-FFF2-40B4-BE49-F238E27FC236}">
                <a16:creationId xmlns:a16="http://schemas.microsoft.com/office/drawing/2014/main" id="{6A410570-CB8F-B98A-62DE-3F0338B04BF0}"/>
              </a:ext>
            </a:extLst>
          </p:cNvPr>
          <p:cNvSpPr txBox="1"/>
          <p:nvPr/>
        </p:nvSpPr>
        <p:spPr>
          <a:xfrm>
            <a:off x="4587630" y="3905380"/>
            <a:ext cx="2524370" cy="646331"/>
          </a:xfrm>
          <a:prstGeom prst="rect">
            <a:avLst/>
          </a:prstGeom>
          <a:noFill/>
        </p:spPr>
        <p:txBody>
          <a:bodyPr wrap="square" rtlCol="0">
            <a:spAutoFit/>
          </a:bodyPr>
          <a:lstStyle/>
          <a:p>
            <a:r>
              <a:rPr lang="en-US" i="1" dirty="0"/>
              <a:t>Sell the sizzle of your coaching methodology</a:t>
            </a:r>
            <a:r>
              <a:rPr lang="en-US" dirty="0"/>
              <a:t>!!</a:t>
            </a:r>
          </a:p>
        </p:txBody>
      </p:sp>
      <p:pic>
        <p:nvPicPr>
          <p:cNvPr id="1028" name="Picture 4" descr="10 Incredible Vegan BBQ Recipes">
            <a:extLst>
              <a:ext uri="{FF2B5EF4-FFF2-40B4-BE49-F238E27FC236}">
                <a16:creationId xmlns:a16="http://schemas.microsoft.com/office/drawing/2014/main" id="{6559094D-F4E1-5EA0-17F6-F5FBE61A05B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53044" y="3617074"/>
            <a:ext cx="3530820" cy="235388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98FD09C-0DED-FC93-4574-278CDC4729A8}"/>
              </a:ext>
            </a:extLst>
          </p:cNvPr>
          <p:cNvSpPr txBox="1"/>
          <p:nvPr/>
        </p:nvSpPr>
        <p:spPr>
          <a:xfrm>
            <a:off x="4384431" y="4794014"/>
            <a:ext cx="2868613" cy="369332"/>
          </a:xfrm>
          <a:prstGeom prst="rect">
            <a:avLst/>
          </a:prstGeom>
          <a:noFill/>
        </p:spPr>
        <p:txBody>
          <a:bodyPr wrap="square" rtlCol="0">
            <a:spAutoFit/>
          </a:bodyPr>
          <a:lstStyle/>
          <a:p>
            <a:r>
              <a:rPr lang="en-US" i="1" dirty="0"/>
              <a:t>Sell what makes you unique!</a:t>
            </a:r>
            <a:endParaRPr lang="en-US" dirty="0"/>
          </a:p>
        </p:txBody>
      </p:sp>
    </p:spTree>
    <p:extLst>
      <p:ext uri="{BB962C8B-B14F-4D97-AF65-F5344CB8AC3E}">
        <p14:creationId xmlns:p14="http://schemas.microsoft.com/office/powerpoint/2010/main" val="929233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28"/>
                                        </p:tgtEl>
                                        <p:attrNameLst>
                                          <p:attrName>style.visibility</p:attrName>
                                        </p:attrNameLst>
                                      </p:cBhvr>
                                      <p:to>
                                        <p:strVal val="visible"/>
                                      </p:to>
                                    </p:set>
                                    <p:animEffect transition="in" filter="fade">
                                      <p:cBhvr>
                                        <p:cTn id="23"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A1DF1-8A96-EFE1-958D-76F4878A20F4}"/>
              </a:ext>
            </a:extLst>
          </p:cNvPr>
          <p:cNvSpPr>
            <a:spLocks noGrp="1"/>
          </p:cNvSpPr>
          <p:nvPr>
            <p:ph type="title"/>
          </p:nvPr>
        </p:nvSpPr>
        <p:spPr>
          <a:xfrm>
            <a:off x="838200" y="595558"/>
            <a:ext cx="10515600" cy="944730"/>
          </a:xfrm>
        </p:spPr>
        <p:txBody>
          <a:bodyPr>
            <a:noAutofit/>
          </a:bodyPr>
          <a:lstStyle/>
          <a:p>
            <a:pPr algn="ctr"/>
            <a:r>
              <a:rPr lang="en-US" sz="3600" b="1" dirty="0">
                <a:effectLst/>
                <a:ea typeface="Calibri" panose="020F0502020204030204" pitchFamily="34" charset="0"/>
                <a:cs typeface="Times New Roman" panose="02020603050405020304" pitchFamily="18" charset="0"/>
              </a:rPr>
              <a:t>Learning Strategies </a:t>
            </a:r>
            <a:r>
              <a:rPr lang="en-US" sz="3600" b="1" dirty="0">
                <a:effectLst/>
                <a:ea typeface="Calibri" panose="020F0502020204030204" pitchFamily="34" charset="0"/>
                <a:cs typeface="Calibri Light" panose="020F0302020204030204" pitchFamily="34" charset="0"/>
              </a:rPr>
              <a:t>to Engage Clients</a:t>
            </a:r>
            <a:endParaRPr lang="en-US" sz="3600" b="1" dirty="0"/>
          </a:p>
        </p:txBody>
      </p:sp>
      <p:sp>
        <p:nvSpPr>
          <p:cNvPr id="3" name="Content Placeholder 2">
            <a:extLst>
              <a:ext uri="{FF2B5EF4-FFF2-40B4-BE49-F238E27FC236}">
                <a16:creationId xmlns:a16="http://schemas.microsoft.com/office/drawing/2014/main" id="{0C74CE2A-DEA9-D388-5DD2-4914CE874C9D}"/>
              </a:ext>
            </a:extLst>
          </p:cNvPr>
          <p:cNvSpPr>
            <a:spLocks noGrp="1"/>
          </p:cNvSpPr>
          <p:nvPr>
            <p:ph idx="1"/>
          </p:nvPr>
        </p:nvSpPr>
        <p:spPr>
          <a:xfrm>
            <a:off x="656492" y="1692765"/>
            <a:ext cx="10697308" cy="4840898"/>
          </a:xfrm>
        </p:spPr>
        <p:txBody>
          <a:bodyPr>
            <a:normAutofit fontScale="85000" lnSpcReduction="10000"/>
          </a:bodyPr>
          <a:lstStyle/>
          <a:p>
            <a:pPr marL="0" marR="0" indent="0">
              <a:lnSpc>
                <a:spcPct val="107000"/>
              </a:lnSpc>
              <a:spcBef>
                <a:spcPts val="0"/>
              </a:spcBef>
              <a:spcAft>
                <a:spcPts val="800"/>
              </a:spcAft>
              <a:buNone/>
            </a:pPr>
            <a:r>
              <a:rPr lang="en-US" sz="2000" b="1" u="sng" dirty="0">
                <a:effectLst/>
                <a:latin typeface="Calibri" panose="020F0502020204030204" pitchFamily="34" charset="0"/>
                <a:ea typeface="Calibri" panose="020F0502020204030204" pitchFamily="34" charset="0"/>
                <a:cs typeface="Times New Roman" panose="02020603050405020304" pitchFamily="18" charset="0"/>
              </a:rPr>
              <a:t>Consider Cognitive Engagement</a:t>
            </a:r>
          </a:p>
          <a:p>
            <a:pPr marL="0" indent="0">
              <a:lnSpc>
                <a:spcPct val="107000"/>
              </a:lnSpc>
              <a:spcBef>
                <a:spcPts val="0"/>
              </a:spcBef>
              <a:spcAft>
                <a:spcPts val="800"/>
              </a:spcAft>
              <a:buNone/>
            </a:pPr>
            <a:endParaRPr lang="en-US" sz="900" b="1"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r>
              <a:rPr lang="en-US" sz="2000" b="1" dirty="0">
                <a:latin typeface="Calibri" panose="020F0502020204030204" pitchFamily="34" charset="0"/>
                <a:ea typeface="Calibri" panose="020F0502020204030204" pitchFamily="34" charset="0"/>
                <a:cs typeface="Times New Roman" panose="02020603050405020304" pitchFamily="18" charset="0"/>
              </a:rPr>
              <a:t>Learning channels: </a:t>
            </a:r>
            <a:r>
              <a:rPr lang="en-US" sz="2000" dirty="0">
                <a:latin typeface="Calibri" panose="020F0502020204030204" pitchFamily="34" charset="0"/>
                <a:ea typeface="Calibri" panose="020F0502020204030204" pitchFamily="34" charset="0"/>
                <a:cs typeface="Times New Roman" panose="02020603050405020304" pitchFamily="18" charset="0"/>
              </a:rPr>
              <a:t>Visual, Aural, and Kinesthetic/Experiential Articles, books, movies, podcasts, peer-to-peer interaction, lecture</a:t>
            </a:r>
          </a:p>
          <a:p>
            <a:pPr marL="0" marR="0" indent="0">
              <a:lnSpc>
                <a:spcPct val="107000"/>
              </a:lnSpc>
              <a:spcBef>
                <a:spcPts val="0"/>
              </a:spcBef>
              <a:spcAft>
                <a:spcPts val="800"/>
              </a:spcAft>
              <a:buNone/>
            </a:pPr>
            <a:r>
              <a:rPr lang="en-US" sz="2000" b="1" dirty="0">
                <a:effectLst/>
                <a:latin typeface="Calibri" panose="020F0502020204030204" pitchFamily="34" charset="0"/>
                <a:ea typeface="Calibri" panose="020F0502020204030204" pitchFamily="34" charset="0"/>
                <a:cs typeface="Times New Roman" panose="02020603050405020304" pitchFamily="18" charset="0"/>
              </a:rPr>
              <a:t>Pre-and-Post Assessments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2000" dirty="0">
                <a:effectLst/>
                <a:latin typeface="Calibri" panose="020F0502020204030204" pitchFamily="34" charset="0"/>
                <a:ea typeface="Calibri" panose="020F0502020204030204" pitchFamily="34" charset="0"/>
                <a:cs typeface="Times New Roman" panose="02020603050405020304" pitchFamily="18" charset="0"/>
              </a:rPr>
              <a:t>Establish levels of proficiency – Rate how well you do X? Rate how well you do Y?</a:t>
            </a:r>
          </a:p>
          <a:p>
            <a:pPr marL="742950" marR="0" lvl="1" indent="-285750">
              <a:lnSpc>
                <a:spcPct val="107000"/>
              </a:lnSpc>
              <a:spcBef>
                <a:spcPts val="0"/>
              </a:spcBef>
              <a:spcAft>
                <a:spcPts val="0"/>
              </a:spcAft>
              <a:buFont typeface="Courier New" panose="02070309020205020404" pitchFamily="49" charset="0"/>
              <a:buChar char="o"/>
            </a:pPr>
            <a:r>
              <a:rPr lang="en-US" sz="2000" dirty="0">
                <a:effectLst/>
                <a:latin typeface="Calibri" panose="020F0502020204030204" pitchFamily="34" charset="0"/>
                <a:ea typeface="Calibri" panose="020F0502020204030204" pitchFamily="34" charset="0"/>
                <a:cs typeface="Times New Roman" panose="02020603050405020304" pitchFamily="18" charset="0"/>
              </a:rPr>
              <a:t>Help the learner baseline their knowledge of your coaching philosophy and methods</a:t>
            </a:r>
          </a:p>
          <a:p>
            <a:pPr marL="742950" marR="0" lvl="1" indent="-285750">
              <a:lnSpc>
                <a:spcPct val="107000"/>
              </a:lnSpc>
              <a:spcBef>
                <a:spcPts val="0"/>
              </a:spcBef>
              <a:spcAft>
                <a:spcPts val="800"/>
              </a:spcAft>
              <a:buFont typeface="Courier New" panose="02070309020205020404" pitchFamily="49" charset="0"/>
              <a:buChar char="o"/>
            </a:pPr>
            <a:r>
              <a:rPr lang="en-US" sz="2000" dirty="0">
                <a:effectLst/>
                <a:latin typeface="Calibri" panose="020F0502020204030204" pitchFamily="34" charset="0"/>
                <a:ea typeface="Calibri" panose="020F0502020204030204" pitchFamily="34" charset="0"/>
                <a:cs typeface="Times New Roman" panose="02020603050405020304" pitchFamily="18" charset="0"/>
              </a:rPr>
              <a:t>After they learn your methods, test them again. Let them see their progress; acknowledge their progress on the way to learning your methods. Encourage them to take the next step!</a:t>
            </a:r>
          </a:p>
          <a:p>
            <a:pPr>
              <a:lnSpc>
                <a:spcPct val="107000"/>
              </a:lnSpc>
              <a:spcBef>
                <a:spcPts val="0"/>
              </a:spcBef>
              <a:spcAft>
                <a:spcPts val="800"/>
              </a:spcAft>
            </a:pPr>
            <a:r>
              <a:rPr lang="en-US" sz="2000" b="1" dirty="0">
                <a:effectLst/>
                <a:latin typeface="Calibri" panose="020F0502020204030204" pitchFamily="34" charset="0"/>
                <a:ea typeface="Calibri" panose="020F0502020204030204" pitchFamily="34" charset="0"/>
                <a:cs typeface="Times New Roman" panose="02020603050405020304" pitchFamily="18" charset="0"/>
              </a:rPr>
              <a:t>Quizzes:</a:t>
            </a:r>
            <a:r>
              <a:rPr lang="en-US" sz="2000" dirty="0">
                <a:effectLst/>
                <a:latin typeface="Calibri" panose="020F0502020204030204" pitchFamily="34" charset="0"/>
                <a:ea typeface="Calibri" panose="020F0502020204030204" pitchFamily="34" charset="0"/>
                <a:cs typeface="Times New Roman" panose="02020603050405020304" pitchFamily="18" charset="0"/>
              </a:rPr>
              <a:t> Multiple Choice and True or False.</a:t>
            </a:r>
          </a:p>
          <a:p>
            <a:pPr marL="800100" lvl="1" indent="-342900">
              <a:lnSpc>
                <a:spcPct val="107000"/>
              </a:lnSpc>
              <a:spcBef>
                <a:spcPts val="0"/>
              </a:spcBef>
              <a:spcAft>
                <a:spcPts val="800"/>
              </a:spcAft>
              <a:buFont typeface="Symbol" panose="05050102010706020507" pitchFamily="18" charset="2"/>
              <a:buChar char=""/>
            </a:pPr>
            <a:r>
              <a:rPr lang="en-US" sz="1600" dirty="0">
                <a:effectLst/>
                <a:latin typeface="Calibri" panose="020F0502020204030204" pitchFamily="34" charset="0"/>
                <a:ea typeface="Calibri" panose="020F0502020204030204" pitchFamily="34" charset="0"/>
                <a:cs typeface="Times New Roman" panose="02020603050405020304" pitchFamily="18" charset="0"/>
              </a:rPr>
              <a:t>Allow learners to gauge their learning and give reinforcing guidance with all responses.</a:t>
            </a:r>
          </a:p>
          <a:p>
            <a:pPr marL="1257300" lvl="2" indent="-342900">
              <a:lnSpc>
                <a:spcPct val="107000"/>
              </a:lnSpc>
              <a:spcBef>
                <a:spcPts val="0"/>
              </a:spcBef>
              <a:spcAft>
                <a:spcPts val="800"/>
              </a:spcAft>
              <a:buFont typeface="Symbol" panose="05050102010706020507" pitchFamily="18" charset="2"/>
              <a:buChar char=""/>
            </a:pPr>
            <a:r>
              <a:rPr lang="en-US" sz="1200" dirty="0"/>
              <a:t>Ex: The answer is revealed with additional explanation for the answer.</a:t>
            </a: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Bef>
                <a:spcPts val="0"/>
              </a:spcBef>
              <a:spcAft>
                <a:spcPts val="800"/>
              </a:spcAft>
            </a:pPr>
            <a:r>
              <a:rPr lang="en-US" sz="2000" b="1" dirty="0">
                <a:effectLst/>
                <a:latin typeface="Calibri" panose="020F0502020204030204" pitchFamily="34" charset="0"/>
                <a:ea typeface="Calibri" panose="020F0502020204030204" pitchFamily="34" charset="0"/>
                <a:cs typeface="Times New Roman" panose="02020603050405020304" pitchFamily="18" charset="0"/>
              </a:rPr>
              <a:t>Clear task instructions:</a:t>
            </a:r>
            <a:r>
              <a:rPr lang="en-US" sz="2000" dirty="0">
                <a:effectLst/>
                <a:latin typeface="Calibri" panose="020F0502020204030204" pitchFamily="34" charset="0"/>
                <a:ea typeface="Calibri" panose="020F0502020204030204" pitchFamily="34" charset="0"/>
                <a:cs typeface="Times New Roman" panose="02020603050405020304" pitchFamily="18" charset="0"/>
              </a:rPr>
              <a:t> Break down new ways of thinking or doing into easy steps adults can learn and practice.</a:t>
            </a:r>
          </a:p>
          <a:p>
            <a:pPr>
              <a:lnSpc>
                <a:spcPct val="107000"/>
              </a:lnSpc>
              <a:spcBef>
                <a:spcPts val="0"/>
              </a:spcBef>
              <a:spcAft>
                <a:spcPts val="800"/>
              </a:spcAft>
            </a:pPr>
            <a:r>
              <a:rPr lang="en-US" sz="2000" b="1" dirty="0">
                <a:effectLst/>
                <a:latin typeface="Calibri" panose="020F0502020204030204" pitchFamily="34" charset="0"/>
                <a:ea typeface="Calibri" panose="020F0502020204030204" pitchFamily="34" charset="0"/>
                <a:cs typeface="Times New Roman" panose="02020603050405020304" pitchFamily="18" charset="0"/>
              </a:rPr>
              <a:t>Case studies:</a:t>
            </a:r>
            <a:r>
              <a:rPr lang="en-US" sz="2000" dirty="0">
                <a:effectLst/>
                <a:latin typeface="Calibri" panose="020F0502020204030204" pitchFamily="34" charset="0"/>
                <a:ea typeface="Calibri" panose="020F0502020204030204" pitchFamily="34" charset="0"/>
                <a:cs typeface="Times New Roman" panose="02020603050405020304" pitchFamily="18" charset="0"/>
              </a:rPr>
              <a:t> Adults like stories in which they can see themselves.</a:t>
            </a:r>
          </a:p>
          <a:p>
            <a:pPr lvl="1">
              <a:lnSpc>
                <a:spcPct val="107000"/>
              </a:lnSpc>
              <a:spcBef>
                <a:spcPts val="0"/>
              </a:spcBef>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Create case studies where the learner can put themselves into the circumstances of a coaching scenario and apply your coaching methods. Then allow them to compare their written approach with your expert feedback. (your response)</a:t>
            </a:r>
          </a:p>
        </p:txBody>
      </p:sp>
      <p:sp>
        <p:nvSpPr>
          <p:cNvPr id="4" name="Oval 3">
            <a:extLst>
              <a:ext uri="{FF2B5EF4-FFF2-40B4-BE49-F238E27FC236}">
                <a16:creationId xmlns:a16="http://schemas.microsoft.com/office/drawing/2014/main" id="{CF181A40-600E-839E-2C0D-ABCC4B80DBFF}"/>
              </a:ext>
            </a:extLst>
          </p:cNvPr>
          <p:cNvSpPr/>
          <p:nvPr/>
        </p:nvSpPr>
        <p:spPr>
          <a:xfrm>
            <a:off x="10050585" y="191477"/>
            <a:ext cx="1461477" cy="14653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i="1" dirty="0"/>
              <a:t>These strategies can be part of your brand!</a:t>
            </a:r>
          </a:p>
        </p:txBody>
      </p:sp>
    </p:spTree>
    <p:extLst>
      <p:ext uri="{BB962C8B-B14F-4D97-AF65-F5344CB8AC3E}">
        <p14:creationId xmlns:p14="http://schemas.microsoft.com/office/powerpoint/2010/main" val="3291408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animEffect transition="in" filter="fade">
                                      <p:cBhvr>
                                        <p:cTn id="45" dur="500"/>
                                        <p:tgtEl>
                                          <p:spTgt spid="3">
                                            <p:txEl>
                                              <p:pRg st="9" end="9"/>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3">
                                            <p:txEl>
                                              <p:pRg st="10" end="10"/>
                                            </p:txEl>
                                          </p:spTgt>
                                        </p:tgtEl>
                                        <p:attrNameLst>
                                          <p:attrName>style.visibility</p:attrName>
                                        </p:attrNameLst>
                                      </p:cBhvr>
                                      <p:to>
                                        <p:strVal val="visible"/>
                                      </p:to>
                                    </p:set>
                                    <p:animEffect transition="in" filter="fade">
                                      <p:cBhvr>
                                        <p:cTn id="50" dur="500"/>
                                        <p:tgtEl>
                                          <p:spTgt spid="3">
                                            <p:txEl>
                                              <p:pRg st="10" end="10"/>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Effect transition="in" filter="fade">
                                      <p:cBhvr>
                                        <p:cTn id="55" dur="500"/>
                                        <p:tgtEl>
                                          <p:spTgt spid="3">
                                            <p:txEl>
                                              <p:pRg st="11" end="11"/>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3">
                                            <p:txEl>
                                              <p:pRg st="12" end="12"/>
                                            </p:txEl>
                                          </p:spTgt>
                                        </p:tgtEl>
                                        <p:attrNameLst>
                                          <p:attrName>style.visibility</p:attrName>
                                        </p:attrNameLst>
                                      </p:cBhvr>
                                      <p:to>
                                        <p:strVal val="visible"/>
                                      </p:to>
                                    </p:set>
                                    <p:animEffect transition="in" filter="fade">
                                      <p:cBhvr>
                                        <p:cTn id="60" dur="500"/>
                                        <p:tgtEl>
                                          <p:spTgt spid="3">
                                            <p:txEl>
                                              <p:pRg st="12" end="1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fade">
                                      <p:cBhvr>
                                        <p:cTn id="6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A1DF1-8A96-EFE1-958D-76F4878A20F4}"/>
              </a:ext>
            </a:extLst>
          </p:cNvPr>
          <p:cNvSpPr>
            <a:spLocks noGrp="1"/>
          </p:cNvSpPr>
          <p:nvPr>
            <p:ph type="title"/>
          </p:nvPr>
        </p:nvSpPr>
        <p:spPr>
          <a:xfrm>
            <a:off x="838200" y="595558"/>
            <a:ext cx="10515600" cy="944730"/>
          </a:xfrm>
        </p:spPr>
        <p:txBody>
          <a:bodyPr>
            <a:noAutofit/>
          </a:bodyPr>
          <a:lstStyle/>
          <a:p>
            <a:pPr algn="ctr"/>
            <a:r>
              <a:rPr lang="en-US" sz="3600" b="1" dirty="0">
                <a:effectLst/>
                <a:ea typeface="Calibri" panose="020F0502020204030204" pitchFamily="34" charset="0"/>
                <a:cs typeface="Times New Roman" panose="02020603050405020304" pitchFamily="18" charset="0"/>
              </a:rPr>
              <a:t>Learning Strategies </a:t>
            </a:r>
            <a:r>
              <a:rPr lang="en-US" sz="3600" b="1" dirty="0">
                <a:effectLst/>
                <a:ea typeface="Calibri" panose="020F0502020204030204" pitchFamily="34" charset="0"/>
                <a:cs typeface="Calibri Light" panose="020F0302020204030204" pitchFamily="34" charset="0"/>
              </a:rPr>
              <a:t>to Engage Clients</a:t>
            </a:r>
            <a:endParaRPr lang="en-US" sz="3600" b="1" dirty="0"/>
          </a:p>
        </p:txBody>
      </p:sp>
      <p:sp>
        <p:nvSpPr>
          <p:cNvPr id="3" name="Content Placeholder 2">
            <a:extLst>
              <a:ext uri="{FF2B5EF4-FFF2-40B4-BE49-F238E27FC236}">
                <a16:creationId xmlns:a16="http://schemas.microsoft.com/office/drawing/2014/main" id="{0C74CE2A-DEA9-D388-5DD2-4914CE874C9D}"/>
              </a:ext>
            </a:extLst>
          </p:cNvPr>
          <p:cNvSpPr>
            <a:spLocks noGrp="1"/>
          </p:cNvSpPr>
          <p:nvPr>
            <p:ph idx="1"/>
          </p:nvPr>
        </p:nvSpPr>
        <p:spPr>
          <a:xfrm>
            <a:off x="656492" y="1825625"/>
            <a:ext cx="10697308" cy="4840898"/>
          </a:xfrm>
        </p:spPr>
        <p:txBody>
          <a:bodyPr>
            <a:normAutofit/>
          </a:bodyPr>
          <a:lstStyle/>
          <a:p>
            <a:pPr marL="0" indent="0">
              <a:lnSpc>
                <a:spcPct val="107000"/>
              </a:lnSpc>
              <a:spcBef>
                <a:spcPts val="0"/>
              </a:spcBef>
              <a:buNone/>
            </a:pPr>
            <a:r>
              <a:rPr lang="en-US" sz="2000" b="1" u="sng" dirty="0">
                <a:latin typeface="Calibri" panose="020F0502020204030204" pitchFamily="34" charset="0"/>
                <a:ea typeface="Calibri" panose="020F0502020204030204" pitchFamily="34" charset="0"/>
                <a:cs typeface="Times New Roman" panose="02020603050405020304" pitchFamily="18" charset="0"/>
              </a:rPr>
              <a:t>More Consider Cognitive Engagement</a:t>
            </a:r>
          </a:p>
          <a:p>
            <a:pPr>
              <a:lnSpc>
                <a:spcPct val="107000"/>
              </a:lnSpc>
              <a:spcBef>
                <a:spcPts val="0"/>
              </a:spcBef>
            </a:pPr>
            <a:r>
              <a:rPr lang="en-US" sz="2000" dirty="0"/>
              <a:t>Short duration content: YouTube videos, audio interviews, podcasts</a:t>
            </a:r>
          </a:p>
          <a:p>
            <a:pPr>
              <a:lnSpc>
                <a:spcPct val="107000"/>
              </a:lnSpc>
              <a:spcBef>
                <a:spcPts val="0"/>
              </a:spcBef>
            </a:pPr>
            <a:r>
              <a:rPr lang="en-US" sz="2000" dirty="0">
                <a:effectLst/>
                <a:latin typeface="Calibri" panose="020F0502020204030204" pitchFamily="34" charset="0"/>
                <a:ea typeface="Calibri" panose="020F0502020204030204" pitchFamily="34" charset="0"/>
                <a:cs typeface="Times New Roman" panose="02020603050405020304" pitchFamily="18" charset="0"/>
              </a:rPr>
              <a:t>Articles from reputable sources</a:t>
            </a:r>
          </a:p>
          <a:p>
            <a:pPr>
              <a:lnSpc>
                <a:spcPct val="107000"/>
              </a:lnSpc>
              <a:spcBef>
                <a:spcPts val="0"/>
              </a:spcBef>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buNone/>
            </a:pPr>
            <a:r>
              <a:rPr lang="en-US" sz="2000" b="1" u="sng" dirty="0">
                <a:latin typeface="Calibri" panose="020F0502020204030204" pitchFamily="34" charset="0"/>
                <a:ea typeface="Calibri" panose="020F0502020204030204" pitchFamily="34" charset="0"/>
                <a:cs typeface="Times New Roman" panose="02020603050405020304" pitchFamily="18" charset="0"/>
              </a:rPr>
              <a:t>Consider Social Engagement</a:t>
            </a:r>
          </a:p>
          <a:p>
            <a:pPr>
              <a:lnSpc>
                <a:spcPct val="107000"/>
              </a:lnSpc>
              <a:spcBef>
                <a:spcPts val="0"/>
              </a:spcBef>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r>
              <a:rPr lang="en-US" sz="2000" b="1" dirty="0">
                <a:latin typeface="Calibri" panose="020F0502020204030204" pitchFamily="34" charset="0"/>
                <a:ea typeface="Calibri" panose="020F0502020204030204" pitchFamily="34" charset="0"/>
                <a:cs typeface="Times New Roman" panose="02020603050405020304" pitchFamily="18" charset="0"/>
              </a:rPr>
              <a:t>Community Building:</a:t>
            </a:r>
            <a:r>
              <a:rPr lang="en-US" sz="2000" dirty="0">
                <a:latin typeface="Calibri" panose="020F0502020204030204" pitchFamily="34" charset="0"/>
                <a:ea typeface="Calibri" panose="020F0502020204030204" pitchFamily="34" charset="0"/>
                <a:cs typeface="Times New Roman" panose="02020603050405020304" pitchFamily="18" charset="0"/>
              </a:rPr>
              <a:t> Adults like networking with others like them. Create distinct communities of learners as a differentiating experience for your coaching brand.</a:t>
            </a:r>
          </a:p>
          <a:p>
            <a:pPr>
              <a:lnSpc>
                <a:spcPct val="107000"/>
              </a:lnSpc>
              <a:spcBef>
                <a:spcPts val="0"/>
              </a:spcBef>
            </a:pPr>
            <a:r>
              <a:rPr lang="en-US" sz="2000" b="1" dirty="0">
                <a:latin typeface="Calibri" panose="020F0502020204030204" pitchFamily="34" charset="0"/>
                <a:ea typeface="Calibri" panose="020F0502020204030204" pitchFamily="34" charset="0"/>
                <a:cs typeface="Times New Roman" panose="02020603050405020304" pitchFamily="18" charset="0"/>
              </a:rPr>
              <a:t>Leverage Service Partners:</a:t>
            </a:r>
            <a:r>
              <a:rPr lang="en-US" sz="2000" dirty="0">
                <a:latin typeface="Calibri" panose="020F0502020204030204" pitchFamily="34" charset="0"/>
                <a:ea typeface="Calibri" panose="020F0502020204030204" pitchFamily="34" charset="0"/>
                <a:cs typeface="Times New Roman" panose="02020603050405020304" pitchFamily="18" charset="0"/>
              </a:rPr>
              <a:t> Find others you can partner with to add unique perspectives or services to your clients</a:t>
            </a:r>
          </a:p>
          <a:p>
            <a:pPr>
              <a:lnSpc>
                <a:spcPct val="107000"/>
              </a:lnSpc>
              <a:spcBef>
                <a:spcPts val="0"/>
              </a:spcBef>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Oval 3">
            <a:extLst>
              <a:ext uri="{FF2B5EF4-FFF2-40B4-BE49-F238E27FC236}">
                <a16:creationId xmlns:a16="http://schemas.microsoft.com/office/drawing/2014/main" id="{CF181A40-600E-839E-2C0D-ABCC4B80DBFF}"/>
              </a:ext>
            </a:extLst>
          </p:cNvPr>
          <p:cNvSpPr/>
          <p:nvPr/>
        </p:nvSpPr>
        <p:spPr>
          <a:xfrm>
            <a:off x="10050585" y="191477"/>
            <a:ext cx="1461477" cy="14653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i="1" dirty="0"/>
              <a:t>These strategies can be part of your brand!</a:t>
            </a:r>
          </a:p>
        </p:txBody>
      </p:sp>
    </p:spTree>
    <p:extLst>
      <p:ext uri="{BB962C8B-B14F-4D97-AF65-F5344CB8AC3E}">
        <p14:creationId xmlns:p14="http://schemas.microsoft.com/office/powerpoint/2010/main" val="2404561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500"/>
                                        <p:tgtEl>
                                          <p:spTgt spid="3">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A1DF1-8A96-EFE1-958D-76F4878A20F4}"/>
              </a:ext>
            </a:extLst>
          </p:cNvPr>
          <p:cNvSpPr>
            <a:spLocks noGrp="1"/>
          </p:cNvSpPr>
          <p:nvPr>
            <p:ph type="title"/>
          </p:nvPr>
        </p:nvSpPr>
        <p:spPr>
          <a:xfrm>
            <a:off x="838200" y="595558"/>
            <a:ext cx="10515600" cy="944730"/>
          </a:xfrm>
        </p:spPr>
        <p:txBody>
          <a:bodyPr>
            <a:noAutofit/>
          </a:bodyPr>
          <a:lstStyle/>
          <a:p>
            <a:pPr algn="ctr"/>
            <a:r>
              <a:rPr lang="en-US" sz="3600" b="1" dirty="0">
                <a:effectLst/>
                <a:ea typeface="Calibri" panose="020F0502020204030204" pitchFamily="34" charset="0"/>
                <a:cs typeface="Times New Roman" panose="02020603050405020304" pitchFamily="18" charset="0"/>
              </a:rPr>
              <a:t>Learning Strategies </a:t>
            </a:r>
            <a:r>
              <a:rPr lang="en-US" sz="3600" b="1" dirty="0">
                <a:effectLst/>
                <a:ea typeface="Calibri" panose="020F0502020204030204" pitchFamily="34" charset="0"/>
                <a:cs typeface="Calibri Light" panose="020F0302020204030204" pitchFamily="34" charset="0"/>
              </a:rPr>
              <a:t>to Engage Clients</a:t>
            </a:r>
            <a:endParaRPr lang="en-US" sz="3600" b="1" dirty="0"/>
          </a:p>
        </p:txBody>
      </p:sp>
      <p:sp>
        <p:nvSpPr>
          <p:cNvPr id="3" name="Content Placeholder 2">
            <a:extLst>
              <a:ext uri="{FF2B5EF4-FFF2-40B4-BE49-F238E27FC236}">
                <a16:creationId xmlns:a16="http://schemas.microsoft.com/office/drawing/2014/main" id="{0C74CE2A-DEA9-D388-5DD2-4914CE874C9D}"/>
              </a:ext>
            </a:extLst>
          </p:cNvPr>
          <p:cNvSpPr>
            <a:spLocks noGrp="1"/>
          </p:cNvSpPr>
          <p:nvPr>
            <p:ph idx="1"/>
          </p:nvPr>
        </p:nvSpPr>
        <p:spPr>
          <a:xfrm>
            <a:off x="656492" y="1825625"/>
            <a:ext cx="10697308" cy="1517857"/>
          </a:xfrm>
        </p:spPr>
        <p:txBody>
          <a:bodyPr>
            <a:normAutofit/>
          </a:bodyPr>
          <a:lstStyle/>
          <a:p>
            <a:pPr marL="0" indent="0">
              <a:lnSpc>
                <a:spcPct val="107000"/>
              </a:lnSpc>
              <a:spcBef>
                <a:spcPts val="0"/>
              </a:spcBef>
              <a:buNone/>
            </a:pPr>
            <a:r>
              <a:rPr lang="en-US" sz="2000" b="1" u="sng" dirty="0">
                <a:latin typeface="Calibri" panose="020F0502020204030204" pitchFamily="34" charset="0"/>
                <a:ea typeface="Calibri" panose="020F0502020204030204" pitchFamily="34" charset="0"/>
                <a:cs typeface="Times New Roman" panose="02020603050405020304" pitchFamily="18" charset="0"/>
              </a:rPr>
              <a:t>Consider Learning Objectives</a:t>
            </a:r>
          </a:p>
          <a:p>
            <a:pPr>
              <a:lnSpc>
                <a:spcPct val="107000"/>
              </a:lnSpc>
              <a:spcBef>
                <a:spcPts val="0"/>
              </a:spcBef>
            </a:pPr>
            <a:r>
              <a:rPr lang="en-US" sz="2000" dirty="0"/>
              <a:t>Statement that focus the content creator and the participant to learn a specific skill, technique, or behavior that be understood, practiced, and mastered.</a:t>
            </a:r>
          </a:p>
          <a:p>
            <a:pPr>
              <a:lnSpc>
                <a:spcPct val="107000"/>
              </a:lnSpc>
              <a:spcBef>
                <a:spcPts val="0"/>
              </a:spcBef>
            </a:pPr>
            <a:r>
              <a:rPr lang="en-US" sz="2000" dirty="0"/>
              <a:t>Use them when you organizing your content, meetings, sessions, all communications</a:t>
            </a:r>
          </a:p>
          <a:p>
            <a:pPr>
              <a:lnSpc>
                <a:spcPct val="107000"/>
              </a:lnSpc>
              <a:spcBef>
                <a:spcPts val="0"/>
              </a:spcBef>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Oval 3">
            <a:extLst>
              <a:ext uri="{FF2B5EF4-FFF2-40B4-BE49-F238E27FC236}">
                <a16:creationId xmlns:a16="http://schemas.microsoft.com/office/drawing/2014/main" id="{CF181A40-600E-839E-2C0D-ABCC4B80DBFF}"/>
              </a:ext>
            </a:extLst>
          </p:cNvPr>
          <p:cNvSpPr/>
          <p:nvPr/>
        </p:nvSpPr>
        <p:spPr>
          <a:xfrm>
            <a:off x="10050585" y="191477"/>
            <a:ext cx="1461477" cy="14653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i="1" dirty="0"/>
              <a:t>These strategies can be part of your brand!</a:t>
            </a:r>
          </a:p>
        </p:txBody>
      </p:sp>
      <p:pic>
        <p:nvPicPr>
          <p:cNvPr id="6" name="Picture 5">
            <a:extLst>
              <a:ext uri="{FF2B5EF4-FFF2-40B4-BE49-F238E27FC236}">
                <a16:creationId xmlns:a16="http://schemas.microsoft.com/office/drawing/2014/main" id="{B093BA78-95FC-C1DA-0810-DC276B21E9F5}"/>
              </a:ext>
            </a:extLst>
          </p:cNvPr>
          <p:cNvPicPr>
            <a:picLocks noChangeAspect="1"/>
          </p:cNvPicPr>
          <p:nvPr/>
        </p:nvPicPr>
        <p:blipFill>
          <a:blip r:embed="rId3"/>
          <a:stretch>
            <a:fillRect/>
          </a:stretch>
        </p:blipFill>
        <p:spPr>
          <a:xfrm>
            <a:off x="1708784" y="3525706"/>
            <a:ext cx="4296362" cy="2466224"/>
          </a:xfrm>
          <a:prstGeom prst="rect">
            <a:avLst/>
          </a:prstGeom>
        </p:spPr>
      </p:pic>
      <p:sp>
        <p:nvSpPr>
          <p:cNvPr id="7" name="TextBox 6">
            <a:hlinkClick r:id="rId4"/>
            <a:extLst>
              <a:ext uri="{FF2B5EF4-FFF2-40B4-BE49-F238E27FC236}">
                <a16:creationId xmlns:a16="http://schemas.microsoft.com/office/drawing/2014/main" id="{26F92E9C-7213-326D-57E0-4BF41F51655F}"/>
              </a:ext>
            </a:extLst>
          </p:cNvPr>
          <p:cNvSpPr txBox="1"/>
          <p:nvPr/>
        </p:nvSpPr>
        <p:spPr>
          <a:xfrm>
            <a:off x="1187938" y="3453649"/>
            <a:ext cx="4431323" cy="2610338"/>
          </a:xfrm>
          <a:prstGeom prst="rect">
            <a:avLst/>
          </a:prstGeom>
          <a:noFill/>
        </p:spPr>
        <p:txBody>
          <a:bodyPr wrap="square" rtlCol="0">
            <a:spAutoFit/>
          </a:bodyPr>
          <a:lstStyle/>
          <a:p>
            <a:endParaRPr lang="en-US" dirty="0"/>
          </a:p>
        </p:txBody>
      </p:sp>
      <p:pic>
        <p:nvPicPr>
          <p:cNvPr id="9" name="Picture 8">
            <a:extLst>
              <a:ext uri="{FF2B5EF4-FFF2-40B4-BE49-F238E27FC236}">
                <a16:creationId xmlns:a16="http://schemas.microsoft.com/office/drawing/2014/main" id="{D63F9790-839F-5B77-B444-83D5432E2D43}"/>
              </a:ext>
            </a:extLst>
          </p:cNvPr>
          <p:cNvPicPr>
            <a:picLocks noChangeAspect="1"/>
          </p:cNvPicPr>
          <p:nvPr/>
        </p:nvPicPr>
        <p:blipFill>
          <a:blip r:embed="rId5"/>
          <a:stretch>
            <a:fillRect/>
          </a:stretch>
        </p:blipFill>
        <p:spPr>
          <a:xfrm>
            <a:off x="6525992" y="3569659"/>
            <a:ext cx="5018894" cy="2422271"/>
          </a:xfrm>
          <a:prstGeom prst="rect">
            <a:avLst/>
          </a:prstGeom>
          <a:ln w="12700">
            <a:solidFill>
              <a:schemeClr val="tx1"/>
            </a:solidFill>
          </a:ln>
        </p:spPr>
      </p:pic>
      <p:sp>
        <p:nvSpPr>
          <p:cNvPr id="12" name="TextBox 11">
            <a:extLst>
              <a:ext uri="{FF2B5EF4-FFF2-40B4-BE49-F238E27FC236}">
                <a16:creationId xmlns:a16="http://schemas.microsoft.com/office/drawing/2014/main" id="{053D0EB6-D00A-5FC4-1CE4-520F2114BC37}"/>
              </a:ext>
            </a:extLst>
          </p:cNvPr>
          <p:cNvSpPr txBox="1"/>
          <p:nvPr/>
        </p:nvSpPr>
        <p:spPr>
          <a:xfrm>
            <a:off x="2625967" y="6023017"/>
            <a:ext cx="2399323" cy="281231"/>
          </a:xfrm>
          <a:prstGeom prst="rect">
            <a:avLst/>
          </a:prstGeom>
          <a:noFill/>
        </p:spPr>
        <p:txBody>
          <a:bodyPr wrap="square">
            <a:spAutoFit/>
          </a:bodyPr>
          <a:lstStyle/>
          <a:p>
            <a:pPr marL="0" marR="0">
              <a:lnSpc>
                <a:spcPct val="107000"/>
              </a:lnSpc>
              <a:spcBef>
                <a:spcPts val="0"/>
              </a:spcBef>
              <a:spcAft>
                <a:spcPts val="800"/>
              </a:spcAft>
            </a:pPr>
            <a:r>
              <a:rPr lang="en-US" sz="1200"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4"/>
              </a:rPr>
              <a:t>Good Vs. Bad Learning Objectives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06A94DD9-8C71-3C5B-A97E-59F87FC43D65}"/>
              </a:ext>
            </a:extLst>
          </p:cNvPr>
          <p:cNvSpPr txBox="1"/>
          <p:nvPr/>
        </p:nvSpPr>
        <p:spPr>
          <a:xfrm>
            <a:off x="7010401" y="6063987"/>
            <a:ext cx="3931138" cy="281231"/>
          </a:xfrm>
          <a:prstGeom prst="rect">
            <a:avLst/>
          </a:prstGeom>
          <a:noFill/>
        </p:spPr>
        <p:txBody>
          <a:bodyPr wrap="square">
            <a:spAutoFit/>
          </a:bodyPr>
          <a:lstStyle/>
          <a:p>
            <a:pPr marL="0" marR="0">
              <a:lnSpc>
                <a:spcPct val="107000"/>
              </a:lnSpc>
              <a:spcBef>
                <a:spcPts val="0"/>
              </a:spcBef>
              <a:spcAft>
                <a:spcPts val="800"/>
              </a:spcAft>
            </a:pPr>
            <a:r>
              <a:rPr lang="en-US" sz="1200"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6"/>
              </a:rPr>
              <a:t>Bloom's Taxonomy throughout the training design process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32467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A1DF1-8A96-EFE1-958D-76F4878A20F4}"/>
              </a:ext>
            </a:extLst>
          </p:cNvPr>
          <p:cNvSpPr>
            <a:spLocks noGrp="1"/>
          </p:cNvSpPr>
          <p:nvPr>
            <p:ph type="title"/>
          </p:nvPr>
        </p:nvSpPr>
        <p:spPr>
          <a:xfrm>
            <a:off x="838200" y="595558"/>
            <a:ext cx="10515600" cy="944730"/>
          </a:xfrm>
        </p:spPr>
        <p:txBody>
          <a:bodyPr>
            <a:noAutofit/>
          </a:bodyPr>
          <a:lstStyle/>
          <a:p>
            <a:pPr algn="ctr"/>
            <a:r>
              <a:rPr lang="en-US" sz="3600" b="1" dirty="0">
                <a:effectLst/>
                <a:ea typeface="Calibri" panose="020F0502020204030204" pitchFamily="34" charset="0"/>
                <a:cs typeface="Times New Roman" panose="02020603050405020304" pitchFamily="18" charset="0"/>
              </a:rPr>
              <a:t>Final Thoughts – Walk Your Talk</a:t>
            </a:r>
            <a:endParaRPr lang="en-US" sz="3600" b="1" dirty="0"/>
          </a:p>
        </p:txBody>
      </p:sp>
      <p:sp>
        <p:nvSpPr>
          <p:cNvPr id="3" name="Content Placeholder 2">
            <a:extLst>
              <a:ext uri="{FF2B5EF4-FFF2-40B4-BE49-F238E27FC236}">
                <a16:creationId xmlns:a16="http://schemas.microsoft.com/office/drawing/2014/main" id="{0C74CE2A-DEA9-D388-5DD2-4914CE874C9D}"/>
              </a:ext>
            </a:extLst>
          </p:cNvPr>
          <p:cNvSpPr>
            <a:spLocks noGrp="1"/>
          </p:cNvSpPr>
          <p:nvPr>
            <p:ph idx="1"/>
          </p:nvPr>
        </p:nvSpPr>
        <p:spPr>
          <a:xfrm>
            <a:off x="656492" y="1825625"/>
            <a:ext cx="10697308" cy="1517857"/>
          </a:xfrm>
        </p:spPr>
        <p:txBody>
          <a:bodyPr>
            <a:normAutofit/>
          </a:bodyPr>
          <a:lstStyle/>
          <a:p>
            <a:pPr marL="0" indent="0">
              <a:buNone/>
            </a:pPr>
            <a:r>
              <a:rPr lang="en-US" sz="2000" b="1" u="sng" dirty="0"/>
              <a:t>Consider Building Habits</a:t>
            </a:r>
            <a:endParaRPr lang="en-US" sz="2000" u="sng" dirty="0"/>
          </a:p>
          <a:p>
            <a:r>
              <a:rPr lang="en-US" sz="2000" dirty="0"/>
              <a:t>Who do I want to be? Who do your clients want to be?</a:t>
            </a:r>
          </a:p>
          <a:p>
            <a:r>
              <a:rPr lang="en-US" sz="2000" dirty="0"/>
              <a:t>Explore “who-based” skills and ways of thinking to create habits that give you energy and space for people and opportunities to have the life you want</a:t>
            </a:r>
          </a:p>
          <a:p>
            <a:endParaRPr lang="en-US" sz="2200" dirty="0"/>
          </a:p>
          <a:p>
            <a:endParaRPr lang="en-US" sz="2200" dirty="0"/>
          </a:p>
          <a:p>
            <a:endParaRPr lang="en-US" sz="2200" dirty="0"/>
          </a:p>
          <a:p>
            <a:endParaRPr lang="en-US" sz="2200" dirty="0"/>
          </a:p>
          <a:p>
            <a:endParaRPr lang="en-US" sz="2200" dirty="0"/>
          </a:p>
          <a:p>
            <a:endParaRPr lang="en-US" sz="2200" dirty="0"/>
          </a:p>
          <a:p>
            <a:pPr>
              <a:lnSpc>
                <a:spcPct val="107000"/>
              </a:lnSpc>
              <a:spcBef>
                <a:spcPts val="0"/>
              </a:spcBef>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Content Placeholder 2">
            <a:extLst>
              <a:ext uri="{FF2B5EF4-FFF2-40B4-BE49-F238E27FC236}">
                <a16:creationId xmlns:a16="http://schemas.microsoft.com/office/drawing/2014/main" id="{A457FF7F-3D0C-41D5-81D7-8324CFB8DBE8}"/>
              </a:ext>
            </a:extLst>
          </p:cNvPr>
          <p:cNvSpPr txBox="1">
            <a:spLocks/>
          </p:cNvSpPr>
          <p:nvPr/>
        </p:nvSpPr>
        <p:spPr>
          <a:xfrm>
            <a:off x="656492" y="3744302"/>
            <a:ext cx="10697308" cy="151785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b="1" u="sng" dirty="0"/>
              <a:t>Wrap Up</a:t>
            </a:r>
            <a:endParaRPr lang="en-US" sz="2000" u="sng" dirty="0"/>
          </a:p>
          <a:p>
            <a:r>
              <a:rPr lang="en-US" sz="2000" dirty="0"/>
              <a:t>Summarize what we covered: Foundations of AD Theory, Learning Strategies, Creating Objectives, a few recommended online learning strategies/format, and concept of habit building.</a:t>
            </a:r>
          </a:p>
          <a:p>
            <a:endParaRPr lang="en-US" sz="2200" dirty="0"/>
          </a:p>
          <a:p>
            <a:endParaRPr lang="en-US" sz="2200" dirty="0"/>
          </a:p>
          <a:p>
            <a:endParaRPr lang="en-US" sz="2200" dirty="0"/>
          </a:p>
          <a:p>
            <a:endParaRPr lang="en-US" sz="2200" dirty="0"/>
          </a:p>
          <a:p>
            <a:endParaRPr lang="en-US" sz="2200" dirty="0"/>
          </a:p>
          <a:p>
            <a:pPr>
              <a:lnSpc>
                <a:spcPct val="107000"/>
              </a:lnSpc>
              <a:spcBef>
                <a:spcPts val="0"/>
              </a:spcBef>
            </a:pP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Bef>
                <a:spcPts val="0"/>
              </a:spcBef>
            </a:pPr>
            <a:endParaRPr lang="en-US" sz="20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10603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232</TotalTime>
  <Words>1947</Words>
  <Application>Microsoft Office PowerPoint</Application>
  <PresentationFormat>Widescreen</PresentationFormat>
  <Paragraphs>176</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Courier New</vt:lpstr>
      <vt:lpstr>Symbol</vt:lpstr>
      <vt:lpstr>Office Theme</vt:lpstr>
      <vt:lpstr>Instructional Design and the Practice of Coaching</vt:lpstr>
      <vt:lpstr>Today’s Learning Outcomes</vt:lpstr>
      <vt:lpstr>Adult Learning Theory and Its Impact on  Marketing to Potential Clients</vt:lpstr>
      <vt:lpstr>Adult Learning Theory and Its Impact on  Marketing to Potential Clients</vt:lpstr>
      <vt:lpstr>Learning Strategies to Engage Clients</vt:lpstr>
      <vt:lpstr>Learning Strategies to Engage Clients</vt:lpstr>
      <vt:lpstr>Learning Strategies to Engage Clients</vt:lpstr>
      <vt:lpstr>Final Thoughts – Walk Your Talk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Instructional Design and the Practice of Coaching</dc:title>
  <dc:creator>Ellis, Matthew</dc:creator>
  <cp:lastModifiedBy>Ellis, Matthew</cp:lastModifiedBy>
  <cp:revision>11</cp:revision>
  <cp:lastPrinted>2023-07-20T12:38:18Z</cp:lastPrinted>
  <dcterms:created xsi:type="dcterms:W3CDTF">2023-07-19T22:15:34Z</dcterms:created>
  <dcterms:modified xsi:type="dcterms:W3CDTF">2023-07-20T14:38:09Z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5269c60-0483-4c57-9e8c-3779d6900235_Enabled">
    <vt:lpwstr>true</vt:lpwstr>
  </property>
  <property fmtid="{D5CDD505-2E9C-101B-9397-08002B2CF9AE}" pid="3" name="MSIP_Label_65269c60-0483-4c57-9e8c-3779d6900235_SetDate">
    <vt:lpwstr>2023-07-19T22:25:49Z</vt:lpwstr>
  </property>
  <property fmtid="{D5CDD505-2E9C-101B-9397-08002B2CF9AE}" pid="4" name="MSIP_Label_65269c60-0483-4c57-9e8c-3779d6900235_Method">
    <vt:lpwstr>Privileged</vt:lpwstr>
  </property>
  <property fmtid="{D5CDD505-2E9C-101B-9397-08002B2CF9AE}" pid="5" name="MSIP_Label_65269c60-0483-4c57-9e8c-3779d6900235_Name">
    <vt:lpwstr>65269c60-0483-4c57-9e8c-3779d6900235</vt:lpwstr>
  </property>
  <property fmtid="{D5CDD505-2E9C-101B-9397-08002B2CF9AE}" pid="6" name="MSIP_Label_65269c60-0483-4c57-9e8c-3779d6900235_SiteId">
    <vt:lpwstr>b397c653-5b19-463f-b9fc-af658ded9128</vt:lpwstr>
  </property>
  <property fmtid="{D5CDD505-2E9C-101B-9397-08002B2CF9AE}" pid="7" name="MSIP_Label_65269c60-0483-4c57-9e8c-3779d6900235_ActionId">
    <vt:lpwstr>e67b09a5-4ce5-4349-99d6-ab19fa1e3266</vt:lpwstr>
  </property>
  <property fmtid="{D5CDD505-2E9C-101B-9397-08002B2CF9AE}" pid="8" name="MSIP_Label_65269c60-0483-4c57-9e8c-3779d6900235_ContentBits">
    <vt:lpwstr>0</vt:lpwstr>
  </property>
</Properties>
</file>